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5" r:id="rId8"/>
    <p:sldId id="264" r:id="rId9"/>
    <p:sldId id="266" r:id="rId10"/>
    <p:sldId id="263" r:id="rId11"/>
    <p:sldId id="267" r:id="rId12"/>
    <p:sldId id="268" r:id="rId13"/>
    <p:sldId id="269" r:id="rId14"/>
    <p:sldId id="270" r:id="rId15"/>
    <p:sldId id="271" r:id="rId16"/>
    <p:sldId id="272" r:id="rId17"/>
    <p:sldId id="273" r:id="rId18"/>
    <p:sldId id="274" r:id="rId19"/>
    <p:sldId id="275" r:id="rId20"/>
    <p:sldId id="276" r:id="rId21"/>
    <p:sldId id="278"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4" r:id="rId38"/>
    <p:sldId id="293"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Lst>
  <p:sldSz cx="100584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6" autoAdjust="0"/>
    <p:restoredTop sz="94660"/>
  </p:normalViewPr>
  <p:slideViewPr>
    <p:cSldViewPr snapToGrid="0" showGuides="1">
      <p:cViewPr varScale="1">
        <p:scale>
          <a:sx n="66" d="100"/>
          <a:sy n="66" d="100"/>
        </p:scale>
        <p:origin x="1512" y="58"/>
      </p:cViewPr>
      <p:guideLst>
        <p:guide orient="horz" pos="3840"/>
        <p:guide pos="31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272011"/>
            <a:ext cx="8549640" cy="2705947"/>
          </a:xfrm>
        </p:spPr>
        <p:txBody>
          <a:bodyPr anchor="b"/>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257300" y="4082310"/>
            <a:ext cx="7543800" cy="1876530"/>
          </a:xfrm>
        </p:spPr>
        <p:txBody>
          <a:bodyPr/>
          <a:lstStyle>
            <a:lvl1pPr marL="0" indent="0" algn="ctr">
              <a:buNone/>
              <a:defRPr sz="2640"/>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E441B3-1193-4687-9858-F4BFD66EDE8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2769913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441B3-1193-4687-9858-F4BFD66EDE8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143879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413808"/>
            <a:ext cx="216884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441B3-1193-4687-9858-F4BFD66EDE8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67715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E441B3-1193-4687-9858-F4BFD66EDE8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33725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277" y="1937705"/>
            <a:ext cx="8675370" cy="3233102"/>
          </a:xfrm>
        </p:spPr>
        <p:txBody>
          <a:bodyPr anchor="b"/>
          <a:lstStyle>
            <a:lvl1pPr>
              <a:defRPr sz="6600"/>
            </a:lvl1pPr>
          </a:lstStyle>
          <a:p>
            <a:r>
              <a:rPr lang="en-US"/>
              <a:t>Click to edit Master title style</a:t>
            </a:r>
            <a:endParaRPr lang="en-US" dirty="0"/>
          </a:p>
        </p:txBody>
      </p:sp>
      <p:sp>
        <p:nvSpPr>
          <p:cNvPr id="3" name="Text Placeholder 2"/>
          <p:cNvSpPr>
            <a:spLocks noGrp="1"/>
          </p:cNvSpPr>
          <p:nvPr>
            <p:ph type="body" idx="1"/>
          </p:nvPr>
        </p:nvSpPr>
        <p:spPr>
          <a:xfrm>
            <a:off x="686277" y="5201393"/>
            <a:ext cx="8675370" cy="1700212"/>
          </a:xfrm>
        </p:spPr>
        <p:txBody>
          <a:bodyPr/>
          <a:lstStyle>
            <a:lvl1pPr marL="0" indent="0">
              <a:buNone/>
              <a:defRPr sz="2640">
                <a:solidFill>
                  <a:schemeClr val="tx1">
                    <a:tint val="82000"/>
                  </a:schemeClr>
                </a:solidFill>
              </a:defRPr>
            </a:lvl1pPr>
            <a:lvl2pPr marL="502920" indent="0">
              <a:buNone/>
              <a:defRPr sz="2200">
                <a:solidFill>
                  <a:schemeClr val="tx1">
                    <a:tint val="82000"/>
                  </a:schemeClr>
                </a:solidFill>
              </a:defRPr>
            </a:lvl2pPr>
            <a:lvl3pPr marL="1005840" indent="0">
              <a:buNone/>
              <a:defRPr sz="1980">
                <a:solidFill>
                  <a:schemeClr val="tx1">
                    <a:tint val="82000"/>
                  </a:schemeClr>
                </a:solidFill>
              </a:defRPr>
            </a:lvl3pPr>
            <a:lvl4pPr marL="1508760" indent="0">
              <a:buNone/>
              <a:defRPr sz="1760">
                <a:solidFill>
                  <a:schemeClr val="tx1">
                    <a:tint val="82000"/>
                  </a:schemeClr>
                </a:solidFill>
              </a:defRPr>
            </a:lvl4pPr>
            <a:lvl5pPr marL="2011680" indent="0">
              <a:buNone/>
              <a:defRPr sz="1760">
                <a:solidFill>
                  <a:schemeClr val="tx1">
                    <a:tint val="82000"/>
                  </a:schemeClr>
                </a:solidFill>
              </a:defRPr>
            </a:lvl5pPr>
            <a:lvl6pPr marL="2514600" indent="0">
              <a:buNone/>
              <a:defRPr sz="1760">
                <a:solidFill>
                  <a:schemeClr val="tx1">
                    <a:tint val="82000"/>
                  </a:schemeClr>
                </a:solidFill>
              </a:defRPr>
            </a:lvl6pPr>
            <a:lvl7pPr marL="3017520" indent="0">
              <a:buNone/>
              <a:defRPr sz="1760">
                <a:solidFill>
                  <a:schemeClr val="tx1">
                    <a:tint val="82000"/>
                  </a:schemeClr>
                </a:solidFill>
              </a:defRPr>
            </a:lvl7pPr>
            <a:lvl8pPr marL="3520440" indent="0">
              <a:buNone/>
              <a:defRPr sz="1760">
                <a:solidFill>
                  <a:schemeClr val="tx1">
                    <a:tint val="82000"/>
                  </a:schemeClr>
                </a:solidFill>
              </a:defRPr>
            </a:lvl8pPr>
            <a:lvl9pPr marL="4023360" indent="0">
              <a:buNone/>
              <a:defRPr sz="17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441B3-1193-4687-9858-F4BFD66EDE8C}"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205346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E441B3-1193-4687-9858-F4BFD66EDE8C}"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310962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2825" y="413810"/>
            <a:ext cx="867537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2826" y="1905318"/>
            <a:ext cx="4255174"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4" name="Content Placeholder 3"/>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2066" y="1905318"/>
            <a:ext cx="4276130" cy="933767"/>
          </a:xfrm>
        </p:spPr>
        <p:txBody>
          <a:bodyPr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en-US"/>
              <a:t>Click to edit Master text styles</a:t>
            </a:r>
          </a:p>
        </p:txBody>
      </p:sp>
      <p:sp>
        <p:nvSpPr>
          <p:cNvPr id="6" name="Content Placeholder 5"/>
          <p:cNvSpPr>
            <a:spLocks noGrp="1"/>
          </p:cNvSpPr>
          <p:nvPr>
            <p:ph sz="quarter" idx="4"/>
          </p:nvPr>
        </p:nvSpPr>
        <p:spPr>
          <a:xfrm>
            <a:off x="5092066"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E441B3-1193-4687-9858-F4BFD66EDE8C}"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356613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E441B3-1193-4687-9858-F4BFD66EDE8C}"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387901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441B3-1193-4687-9858-F4BFD66EDE8C}"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582479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Content Placeholder 2"/>
          <p:cNvSpPr>
            <a:spLocks noGrp="1"/>
          </p:cNvSpPr>
          <p:nvPr>
            <p:ph idx="1"/>
          </p:nvPr>
        </p:nvSpPr>
        <p:spPr>
          <a:xfrm>
            <a:off x="4276130" y="1119083"/>
            <a:ext cx="5092065" cy="5523442"/>
          </a:xfrm>
        </p:spPr>
        <p:txBody>
          <a:bodyPr/>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CE441B3-1193-4687-9858-F4BFD66EDE8C}"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167538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2825" y="518160"/>
            <a:ext cx="3244096" cy="1813560"/>
          </a:xfrm>
        </p:spPr>
        <p:txBody>
          <a:bodyPr anchor="b"/>
          <a:lstStyle>
            <a:lvl1pPr>
              <a:defRPr sz="3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76130" y="1119083"/>
            <a:ext cx="5092065" cy="5523442"/>
          </a:xfrm>
        </p:spPr>
        <p:txBody>
          <a:bodyPr anchor="t"/>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r>
              <a:rPr lang="en-US"/>
              <a:t>Click icon to add picture</a:t>
            </a:r>
            <a:endParaRPr lang="en-US" dirty="0"/>
          </a:p>
        </p:txBody>
      </p:sp>
      <p:sp>
        <p:nvSpPr>
          <p:cNvPr id="4" name="Text Placeholder 3"/>
          <p:cNvSpPr>
            <a:spLocks noGrp="1"/>
          </p:cNvSpPr>
          <p:nvPr>
            <p:ph type="body" sz="half" idx="2"/>
          </p:nvPr>
        </p:nvSpPr>
        <p:spPr>
          <a:xfrm>
            <a:off x="692825" y="2331720"/>
            <a:ext cx="3244096" cy="4319800"/>
          </a:xfrm>
        </p:spPr>
        <p:txBody>
          <a:bodyPr/>
          <a:lstStyle>
            <a:lvl1pPr marL="0" indent="0">
              <a:buNone/>
              <a:defRPr sz="176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FCE441B3-1193-4687-9858-F4BFD66EDE8C}"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29FB95-5EE3-420A-B11D-B76D54038561}" type="slidenum">
              <a:rPr lang="en-US" smtClean="0"/>
              <a:t>‹#›</a:t>
            </a:fld>
            <a:endParaRPr lang="en-US"/>
          </a:p>
        </p:txBody>
      </p:sp>
    </p:spTree>
    <p:extLst>
      <p:ext uri="{BB962C8B-B14F-4D97-AF65-F5344CB8AC3E}">
        <p14:creationId xmlns:p14="http://schemas.microsoft.com/office/powerpoint/2010/main" val="2467084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1515" y="413810"/>
            <a:ext cx="867537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1515" y="7203865"/>
            <a:ext cx="2263140" cy="413808"/>
          </a:xfrm>
          <a:prstGeom prst="rect">
            <a:avLst/>
          </a:prstGeom>
        </p:spPr>
        <p:txBody>
          <a:bodyPr vert="horz" lIns="91440" tIns="45720" rIns="91440" bIns="45720" rtlCol="0" anchor="ctr"/>
          <a:lstStyle>
            <a:lvl1pPr algn="l">
              <a:defRPr sz="1320">
                <a:solidFill>
                  <a:schemeClr val="tx1">
                    <a:tint val="82000"/>
                  </a:schemeClr>
                </a:solidFill>
              </a:defRPr>
            </a:lvl1pPr>
          </a:lstStyle>
          <a:p>
            <a:fld id="{FCE441B3-1193-4687-9858-F4BFD66EDE8C}" type="datetimeFigureOut">
              <a:rPr lang="en-US" smtClean="0"/>
              <a:t>10/9/2024</a:t>
            </a:fld>
            <a:endParaRPr lang="en-US"/>
          </a:p>
        </p:txBody>
      </p:sp>
      <p:sp>
        <p:nvSpPr>
          <p:cNvPr id="5" name="Footer Placeholder 4"/>
          <p:cNvSpPr>
            <a:spLocks noGrp="1"/>
          </p:cNvSpPr>
          <p:nvPr>
            <p:ph type="ftr" sz="quarter" idx="3"/>
          </p:nvPr>
        </p:nvSpPr>
        <p:spPr>
          <a:xfrm>
            <a:off x="3331845" y="7203865"/>
            <a:ext cx="3394710" cy="413808"/>
          </a:xfrm>
          <a:prstGeom prst="rect">
            <a:avLst/>
          </a:prstGeom>
        </p:spPr>
        <p:txBody>
          <a:bodyPr vert="horz" lIns="91440" tIns="45720" rIns="91440" bIns="45720" rtlCol="0" anchor="ctr"/>
          <a:lstStyle>
            <a:lvl1pPr algn="ctr">
              <a:defRPr sz="13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7103745" y="7203865"/>
            <a:ext cx="2263140" cy="413808"/>
          </a:xfrm>
          <a:prstGeom prst="rect">
            <a:avLst/>
          </a:prstGeom>
        </p:spPr>
        <p:txBody>
          <a:bodyPr vert="horz" lIns="91440" tIns="45720" rIns="91440" bIns="45720" rtlCol="0" anchor="ctr"/>
          <a:lstStyle>
            <a:lvl1pPr algn="r">
              <a:defRPr sz="1320">
                <a:solidFill>
                  <a:schemeClr val="tx1">
                    <a:tint val="82000"/>
                  </a:schemeClr>
                </a:solidFill>
              </a:defRPr>
            </a:lvl1pPr>
          </a:lstStyle>
          <a:p>
            <a:fld id="{0529FB95-5EE3-420A-B11D-B76D54038561}" type="slidenum">
              <a:rPr lang="en-US" smtClean="0"/>
              <a:t>‹#›</a:t>
            </a:fld>
            <a:endParaRPr lang="en-US"/>
          </a:p>
        </p:txBody>
      </p:sp>
    </p:spTree>
    <p:extLst>
      <p:ext uri="{BB962C8B-B14F-4D97-AF65-F5344CB8AC3E}">
        <p14:creationId xmlns:p14="http://schemas.microsoft.com/office/powerpoint/2010/main" val="3221429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5840" rtl="0" eaLnBrk="1" latinLnBrk="0" hangingPunct="1">
        <a:lnSpc>
          <a:spcPct val="90000"/>
        </a:lnSpc>
        <a:spcBef>
          <a:spcPct val="0"/>
        </a:spcBef>
        <a:buNone/>
        <a:defRPr sz="4840" kern="1200">
          <a:solidFill>
            <a:schemeClr val="tx1"/>
          </a:solidFill>
          <a:latin typeface="+mj-lt"/>
          <a:ea typeface="+mj-ea"/>
          <a:cs typeface="+mj-cs"/>
        </a:defRPr>
      </a:lvl1pPr>
    </p:titleStyle>
    <p:bodyStyle>
      <a:lvl1pPr marL="251460" indent="-251460" algn="l" defTabSz="1005840" rtl="0" eaLnBrk="1" latinLnBrk="0" hangingPunct="1">
        <a:lnSpc>
          <a:spcPct val="90000"/>
        </a:lnSpc>
        <a:spcBef>
          <a:spcPts val="1100"/>
        </a:spcBef>
        <a:buFont typeface="Arial" panose="020B0604020202020204" pitchFamily="34" charset="0"/>
        <a:buChar char="•"/>
        <a:defRPr sz="3080" kern="1200">
          <a:solidFill>
            <a:schemeClr val="tx1"/>
          </a:solidFill>
          <a:latin typeface="+mn-lt"/>
          <a:ea typeface="+mn-ea"/>
          <a:cs typeface="+mn-cs"/>
        </a:defRPr>
      </a:lvl1pPr>
      <a:lvl2pPr marL="754380" indent="-251460" algn="l" defTabSz="1005840" rtl="0" eaLnBrk="1" latinLnBrk="0" hangingPunct="1">
        <a:lnSpc>
          <a:spcPct val="90000"/>
        </a:lnSpc>
        <a:spcBef>
          <a:spcPts val="550"/>
        </a:spcBef>
        <a:buFont typeface="Arial" panose="020B0604020202020204" pitchFamily="34" charset="0"/>
        <a:buChar char="•"/>
        <a:defRPr sz="2640" kern="1200">
          <a:solidFill>
            <a:schemeClr val="tx1"/>
          </a:solidFill>
          <a:latin typeface="+mn-lt"/>
          <a:ea typeface="+mn-ea"/>
          <a:cs typeface="+mn-cs"/>
        </a:defRPr>
      </a:lvl2pPr>
      <a:lvl3pPr marL="1257300" indent="-251460" algn="l" defTabSz="1005840" rtl="0" eaLnBrk="1" latinLnBrk="0" hangingPunct="1">
        <a:lnSpc>
          <a:spcPct val="90000"/>
        </a:lnSpc>
        <a:spcBef>
          <a:spcPts val="550"/>
        </a:spcBef>
        <a:buFont typeface="Arial" panose="020B0604020202020204" pitchFamily="34" charset="0"/>
        <a:buChar char="•"/>
        <a:defRPr sz="2200" kern="1200">
          <a:solidFill>
            <a:schemeClr val="tx1"/>
          </a:solidFill>
          <a:latin typeface="+mn-lt"/>
          <a:ea typeface="+mn-ea"/>
          <a:cs typeface="+mn-cs"/>
        </a:defRPr>
      </a:lvl3pPr>
      <a:lvl4pPr marL="17602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4pPr>
      <a:lvl5pPr marL="226314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5pPr>
      <a:lvl6pPr marL="276606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898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0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20" indent="-251460" algn="l" defTabSz="100584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disabilitymanagement.lausd.net/" TargetMode="Externa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17/06/relationships/model3d" Target="../media/model3d1.glb"/></Relationships>
</file>

<file path=ppt/slides/_rels/slide17.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sv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grpSp>
        <p:nvGrpSpPr>
          <p:cNvPr id="23" name="Group 22">
            <a:extLst>
              <a:ext uri="{FF2B5EF4-FFF2-40B4-BE49-F238E27FC236}">
                <a16:creationId xmlns:a16="http://schemas.microsoft.com/office/drawing/2014/main" id="{39D27DEB-2AF5-13BF-B89B-3754B525BC41}"/>
              </a:ext>
            </a:extLst>
          </p:cNvPr>
          <p:cNvGrpSpPr/>
          <p:nvPr/>
        </p:nvGrpSpPr>
        <p:grpSpPr>
          <a:xfrm>
            <a:off x="0" y="-469755"/>
            <a:ext cx="10074478" cy="7380847"/>
            <a:chOff x="0" y="-354005"/>
            <a:chExt cx="10074478" cy="7380847"/>
          </a:xfr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p:grpSpPr>
        <p:sp>
          <p:nvSpPr>
            <p:cNvPr id="19" name="Wave 18">
              <a:extLst>
                <a:ext uri="{FF2B5EF4-FFF2-40B4-BE49-F238E27FC236}">
                  <a16:creationId xmlns:a16="http://schemas.microsoft.com/office/drawing/2014/main" id="{71FB5992-7520-D0FE-3846-06DA2D9E159F}"/>
                </a:ext>
              </a:extLst>
            </p:cNvPr>
            <p:cNvSpPr/>
            <p:nvPr/>
          </p:nvSpPr>
          <p:spPr>
            <a:xfrm>
              <a:off x="0" y="4675195"/>
              <a:ext cx="10074478" cy="2351647"/>
            </a:xfrm>
            <a:prstGeom prst="wave">
              <a:avLst>
                <a:gd name="adj1" fmla="val 20000"/>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0" name="Wave 19">
              <a:extLst>
                <a:ext uri="{FF2B5EF4-FFF2-40B4-BE49-F238E27FC236}">
                  <a16:creationId xmlns:a16="http://schemas.microsoft.com/office/drawing/2014/main" id="{06C8A593-C391-4275-5A0E-60943B6734B7}"/>
                </a:ext>
              </a:extLst>
            </p:cNvPr>
            <p:cNvSpPr/>
            <p:nvPr/>
          </p:nvSpPr>
          <p:spPr>
            <a:xfrm>
              <a:off x="0" y="2998795"/>
              <a:ext cx="10074478" cy="2351647"/>
            </a:xfrm>
            <a:prstGeom prst="wave">
              <a:avLst>
                <a:gd name="adj1" fmla="val 20000"/>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1" name="Wave 20">
              <a:extLst>
                <a:ext uri="{FF2B5EF4-FFF2-40B4-BE49-F238E27FC236}">
                  <a16:creationId xmlns:a16="http://schemas.microsoft.com/office/drawing/2014/main" id="{B5FB642C-4E36-7FC6-8B71-0BD30C9D0BAF}"/>
                </a:ext>
              </a:extLst>
            </p:cNvPr>
            <p:cNvSpPr/>
            <p:nvPr/>
          </p:nvSpPr>
          <p:spPr>
            <a:xfrm>
              <a:off x="0" y="1322395"/>
              <a:ext cx="10074478" cy="2351647"/>
            </a:xfrm>
            <a:prstGeom prst="wave">
              <a:avLst>
                <a:gd name="adj1" fmla="val 20000"/>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59828774-E9E3-869F-8B03-FA36BCDB7D25}"/>
                </a:ext>
              </a:extLst>
            </p:cNvPr>
            <p:cNvSpPr/>
            <p:nvPr/>
          </p:nvSpPr>
          <p:spPr>
            <a:xfrm>
              <a:off x="0" y="-354005"/>
              <a:ext cx="10074478" cy="2351647"/>
            </a:xfrm>
            <a:prstGeom prst="wave">
              <a:avLst>
                <a:gd name="adj1" fmla="val 20000"/>
                <a:gd name="adj2" fmla="val 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grpSp>
      <p:grpSp>
        <p:nvGrpSpPr>
          <p:cNvPr id="4" name="Group 19">
            <a:extLst>
              <a:ext uri="{FF2B5EF4-FFF2-40B4-BE49-F238E27FC236}">
                <a16:creationId xmlns:a16="http://schemas.microsoft.com/office/drawing/2014/main" id="{4F867499-26D2-6176-C454-75E60206BE1F}"/>
              </a:ext>
            </a:extLst>
          </p:cNvPr>
          <p:cNvGrpSpPr>
            <a:grpSpLocks noChangeAspect="1"/>
          </p:cNvGrpSpPr>
          <p:nvPr/>
        </p:nvGrpSpPr>
        <p:grpSpPr>
          <a:xfrm>
            <a:off x="2093587" y="2249335"/>
            <a:ext cx="5864863" cy="3276600"/>
            <a:chOff x="0" y="0"/>
            <a:chExt cx="7981950" cy="4578350"/>
          </a:xfrm>
        </p:grpSpPr>
        <p:sp>
          <p:nvSpPr>
            <p:cNvPr id="5" name="Freeform 20">
              <a:extLst>
                <a:ext uri="{FF2B5EF4-FFF2-40B4-BE49-F238E27FC236}">
                  <a16:creationId xmlns:a16="http://schemas.microsoft.com/office/drawing/2014/main" id="{C7395CCC-CF0B-5A52-E40E-68D14FE5DE6E}"/>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242424"/>
            </a:solidFill>
          </p:spPr>
          <p:txBody>
            <a:bodyPr/>
            <a:lstStyle/>
            <a:p>
              <a:pPr defTabSz="570586"/>
              <a:endParaRPr lang="en-US" sz="1123">
                <a:solidFill>
                  <a:prstClr val="black"/>
                </a:solidFill>
                <a:latin typeface="Calibri"/>
              </a:endParaRPr>
            </a:p>
          </p:txBody>
        </p:sp>
        <p:sp>
          <p:nvSpPr>
            <p:cNvPr id="6" name="Freeform 21">
              <a:extLst>
                <a:ext uri="{FF2B5EF4-FFF2-40B4-BE49-F238E27FC236}">
                  <a16:creationId xmlns:a16="http://schemas.microsoft.com/office/drawing/2014/main" id="{CA8876B4-D865-822D-F656-9DAA4383F866}"/>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pPr defTabSz="570586"/>
              <a:endParaRPr lang="en-US" sz="1123">
                <a:solidFill>
                  <a:prstClr val="black"/>
                </a:solidFill>
                <a:latin typeface="Calibri"/>
              </a:endParaRPr>
            </a:p>
          </p:txBody>
        </p:sp>
        <p:sp>
          <p:nvSpPr>
            <p:cNvPr id="7" name="Freeform 22">
              <a:extLst>
                <a:ext uri="{FF2B5EF4-FFF2-40B4-BE49-F238E27FC236}">
                  <a16:creationId xmlns:a16="http://schemas.microsoft.com/office/drawing/2014/main" id="{BEBC3AEC-4BCC-F17D-C005-81C55D964A14}"/>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pPr defTabSz="570586"/>
              <a:endParaRPr lang="en-US" sz="1123">
                <a:solidFill>
                  <a:prstClr val="black"/>
                </a:solidFill>
                <a:latin typeface="Calibri"/>
              </a:endParaRPr>
            </a:p>
          </p:txBody>
        </p:sp>
        <p:sp>
          <p:nvSpPr>
            <p:cNvPr id="8" name="Freeform 23">
              <a:extLst>
                <a:ext uri="{FF2B5EF4-FFF2-40B4-BE49-F238E27FC236}">
                  <a16:creationId xmlns:a16="http://schemas.microsoft.com/office/drawing/2014/main" id="{0BB0930F-CC49-C0EF-2DB2-9BFE65264D9D}"/>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pPr defTabSz="570586"/>
              <a:endParaRPr lang="en-US" sz="1123">
                <a:solidFill>
                  <a:prstClr val="black"/>
                </a:solidFill>
                <a:latin typeface="Calibri"/>
              </a:endParaRPr>
            </a:p>
          </p:txBody>
        </p:sp>
      </p:grpSp>
      <p:sp>
        <p:nvSpPr>
          <p:cNvPr id="9" name="Rectangle 8">
            <a:extLst>
              <a:ext uri="{FF2B5EF4-FFF2-40B4-BE49-F238E27FC236}">
                <a16:creationId xmlns:a16="http://schemas.microsoft.com/office/drawing/2014/main" id="{A5D6D321-0A3A-FBD5-07CF-5E5B23582E60}"/>
              </a:ext>
            </a:extLst>
          </p:cNvPr>
          <p:cNvSpPr/>
          <p:nvPr/>
        </p:nvSpPr>
        <p:spPr>
          <a:xfrm>
            <a:off x="2777307" y="2453265"/>
            <a:ext cx="4495800" cy="2696528"/>
          </a:xfrm>
          <a:prstGeom prst="rect">
            <a:avLst/>
          </a:prstGeom>
          <a:solidFill>
            <a:srgbClr val="F79646"/>
          </a:solidFill>
          <a:ln w="25400" cap="flat" cmpd="sng" algn="ctr">
            <a:solidFill>
              <a:srgbClr val="4F81BD">
                <a:shade val="15000"/>
              </a:srgbClr>
            </a:solidFill>
            <a:prstDash val="solid"/>
          </a:ln>
          <a:effectLst/>
        </p:spPr>
        <p:txBody>
          <a:bodyPr rtlCol="0" anchor="ctr"/>
          <a:lstStyle/>
          <a:p>
            <a:pPr marL="0" marR="0" lvl="0" indent="0" algn="ctr" defTabSz="570586" eaLnBrk="1" fontAlgn="auto" latinLnBrk="0" hangingPunct="1">
              <a:lnSpc>
                <a:spcPct val="100000"/>
              </a:lnSpc>
              <a:spcBef>
                <a:spcPts val="0"/>
              </a:spcBef>
              <a:spcAft>
                <a:spcPts val="0"/>
              </a:spcAft>
              <a:buClrTx/>
              <a:buSzTx/>
              <a:buFontTx/>
              <a:buNone/>
              <a:tabLst/>
              <a:defRPr/>
            </a:pPr>
            <a:endParaRPr kumimoji="0" lang="en-US" sz="1123" b="0" i="0" u="none" strike="noStrike" kern="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47804DE9-9EF1-FD56-96B5-98DEE09C9690}"/>
              </a:ext>
            </a:extLst>
          </p:cNvPr>
          <p:cNvPicPr>
            <a:picLocks noChangeAspect="1"/>
          </p:cNvPicPr>
          <p:nvPr/>
        </p:nvPicPr>
        <p:blipFill>
          <a:blip r:embed="rId2"/>
          <a:stretch>
            <a:fillRect/>
          </a:stretch>
        </p:blipFill>
        <p:spPr>
          <a:xfrm>
            <a:off x="3404327" y="3398073"/>
            <a:ext cx="3352800" cy="975360"/>
          </a:xfrm>
          <a:prstGeom prst="rect">
            <a:avLst/>
          </a:prstGeom>
        </p:spPr>
      </p:pic>
      <p:pic>
        <p:nvPicPr>
          <p:cNvPr id="14" name="Picture 13">
            <a:extLst>
              <a:ext uri="{FF2B5EF4-FFF2-40B4-BE49-F238E27FC236}">
                <a16:creationId xmlns:a16="http://schemas.microsoft.com/office/drawing/2014/main" id="{9A5D54B7-5E29-618F-2363-71CE985FE618}"/>
              </a:ext>
            </a:extLst>
          </p:cNvPr>
          <p:cNvPicPr>
            <a:picLocks noChangeAspect="1"/>
          </p:cNvPicPr>
          <p:nvPr/>
        </p:nvPicPr>
        <p:blipFill>
          <a:blip r:embed="rId3"/>
          <a:stretch>
            <a:fillRect/>
          </a:stretch>
        </p:blipFill>
        <p:spPr>
          <a:xfrm>
            <a:off x="51527" y="6743975"/>
            <a:ext cx="5029200" cy="865821"/>
          </a:xfrm>
          <a:prstGeom prst="rect">
            <a:avLst/>
          </a:prstGeom>
        </p:spPr>
      </p:pic>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815882"/>
          </a:xfrm>
          <a:prstGeom prst="rect">
            <a:avLst/>
          </a:prstGeom>
          <a:noFill/>
        </p:spPr>
        <p:txBody>
          <a:bodyPr wrap="square" rtlCol="0">
            <a:spAutoFit/>
          </a:bodyPr>
          <a:lstStyle/>
          <a:p>
            <a:r>
              <a:rPr lang="en-US" sz="4800" b="1" dirty="0">
                <a:latin typeface="Arial Black" panose="020B0A04020102020204" pitchFamily="34" charset="0"/>
              </a:rPr>
              <a:t>Workers Compensation</a:t>
            </a:r>
          </a:p>
          <a:p>
            <a:r>
              <a:rPr lang="en-US" sz="3200" b="1" dirty="0">
                <a:latin typeface="Arial Black" panose="020B0A04020102020204" pitchFamily="34" charset="0"/>
              </a:rPr>
              <a:t>Claim Reporting, Investigation and </a:t>
            </a:r>
          </a:p>
          <a:p>
            <a:r>
              <a:rPr lang="en-US" sz="3200" b="1" dirty="0">
                <a:latin typeface="Arial Black" panose="020B0A04020102020204" pitchFamily="34" charset="0"/>
              </a:rPr>
              <a:t>Follow Up</a:t>
            </a:r>
          </a:p>
        </p:txBody>
      </p:sp>
      <p:pic>
        <p:nvPicPr>
          <p:cNvPr id="24" name="Picture 23">
            <a:extLst>
              <a:ext uri="{FF2B5EF4-FFF2-40B4-BE49-F238E27FC236}">
                <a16:creationId xmlns:a16="http://schemas.microsoft.com/office/drawing/2014/main" id="{ADCFD968-BF47-B6BB-9566-591478E12545}"/>
              </a:ext>
            </a:extLst>
          </p:cNvPr>
          <p:cNvPicPr>
            <a:picLocks noChangeAspect="1"/>
          </p:cNvPicPr>
          <p:nvPr/>
        </p:nvPicPr>
        <p:blipFill>
          <a:blip r:embed="rId4"/>
          <a:stretch>
            <a:fillRect/>
          </a:stretch>
        </p:blipFill>
        <p:spPr>
          <a:xfrm>
            <a:off x="2886270" y="5487632"/>
            <a:ext cx="4285859" cy="1176630"/>
          </a:xfrm>
          <a:prstGeom prst="rect">
            <a:avLst/>
          </a:prstGeom>
        </p:spPr>
      </p:pic>
    </p:spTree>
    <p:extLst>
      <p:ext uri="{BB962C8B-B14F-4D97-AF65-F5344CB8AC3E}">
        <p14:creationId xmlns:p14="http://schemas.microsoft.com/office/powerpoint/2010/main" val="379545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 calcmode="lin" valueType="num">
                                      <p:cBhvr>
                                        <p:cTn id="9" dur="2000" fill="hold"/>
                                        <p:tgtEl>
                                          <p:spTgt spid="10"/>
                                        </p:tgtEl>
                                        <p:attrNameLst>
                                          <p:attrName>style.rotation</p:attrName>
                                        </p:attrNameLst>
                                      </p:cBhvr>
                                      <p:tavLst>
                                        <p:tav tm="0">
                                          <p:val>
                                            <p:fltVal val="90"/>
                                          </p:val>
                                        </p:tav>
                                        <p:tav tm="100000">
                                          <p:val>
                                            <p:fltVal val="0"/>
                                          </p:val>
                                        </p:tav>
                                      </p:tavLst>
                                    </p:anim>
                                    <p:animEffect transition="in" filter="fade">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7798281" cy="1569660"/>
          </a:xfrm>
          <a:prstGeom prst="rect">
            <a:avLst/>
          </a:prstGeom>
          <a:noFill/>
        </p:spPr>
        <p:txBody>
          <a:bodyPr wrap="square" rtlCol="0">
            <a:spAutoFit/>
          </a:bodyPr>
          <a:lstStyle/>
          <a:p>
            <a:r>
              <a:rPr lang="en-US" sz="4800" b="1" dirty="0">
                <a:latin typeface="Arial Black" panose="020B0A04020102020204" pitchFamily="34" charset="0"/>
              </a:rPr>
              <a:t>Choosing Medical Provider from Network</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1713051"/>
            <a:ext cx="9415486" cy="677108"/>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In emergency medical situations, if emergency medical care is required:</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Immediately call 911.</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pic>
        <p:nvPicPr>
          <p:cNvPr id="5" name="Graphic 4" descr="Medical with solid fill">
            <a:extLst>
              <a:ext uri="{FF2B5EF4-FFF2-40B4-BE49-F238E27FC236}">
                <a16:creationId xmlns:a16="http://schemas.microsoft.com/office/drawing/2014/main" id="{636155B3-34D5-C5BC-2A67-87E7F7F73A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82786" y="19823"/>
            <a:ext cx="1707261" cy="1707261"/>
          </a:xfrm>
          <a:prstGeom prst="rect">
            <a:avLst/>
          </a:prstGeom>
        </p:spPr>
      </p:pic>
      <p:sp>
        <p:nvSpPr>
          <p:cNvPr id="9" name="TextBox 8">
            <a:extLst>
              <a:ext uri="{FF2B5EF4-FFF2-40B4-BE49-F238E27FC236}">
                <a16:creationId xmlns:a16="http://schemas.microsoft.com/office/drawing/2014/main" id="{E1A33488-34B6-EFD4-3A62-8BEA81FF2D6F}"/>
              </a:ext>
            </a:extLst>
          </p:cNvPr>
          <p:cNvSpPr txBox="1"/>
          <p:nvPr/>
        </p:nvSpPr>
        <p:spPr>
          <a:xfrm>
            <a:off x="476486" y="2594653"/>
            <a:ext cx="9415486" cy="954107"/>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In non-emergency medical situations: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The referral panel is available at </a:t>
            </a:r>
            <a:r>
              <a:rPr lang="en-US" dirty="0">
                <a:latin typeface="Poppins" panose="00000500000000000000" pitchFamily="2" charset="0"/>
                <a:cs typeface="Poppins" panose="00000500000000000000" pitchFamily="2" charset="0"/>
                <a:hlinkClick r:id="rId5"/>
              </a:rPr>
              <a:t>http://disabilitymanagement.lausd.net</a:t>
            </a:r>
            <a:r>
              <a:rPr lang="en-US" dirty="0">
                <a:latin typeface="Poppins" panose="00000500000000000000" pitchFamily="2" charset="0"/>
                <a:cs typeface="Poppins" panose="00000500000000000000" pitchFamily="2" charset="0"/>
              </a:rPr>
              <a:t> under Workers’ Compensation (click on Medical Provider Network).</a:t>
            </a:r>
          </a:p>
        </p:txBody>
      </p:sp>
      <p:pic>
        <p:nvPicPr>
          <p:cNvPr id="11" name="Picture 10">
            <a:extLst>
              <a:ext uri="{FF2B5EF4-FFF2-40B4-BE49-F238E27FC236}">
                <a16:creationId xmlns:a16="http://schemas.microsoft.com/office/drawing/2014/main" id="{2A38AA38-8C18-8B1E-A3E1-20EE9B103953}"/>
              </a:ext>
            </a:extLst>
          </p:cNvPr>
          <p:cNvPicPr>
            <a:picLocks noChangeAspect="1"/>
          </p:cNvPicPr>
          <p:nvPr/>
        </p:nvPicPr>
        <p:blipFill>
          <a:blip r:embed="rId6"/>
          <a:stretch>
            <a:fillRect/>
          </a:stretch>
        </p:blipFill>
        <p:spPr>
          <a:xfrm>
            <a:off x="879674" y="3767544"/>
            <a:ext cx="8319797" cy="3782523"/>
          </a:xfrm>
          <a:prstGeom prst="rect">
            <a:avLst/>
          </a:prstGeom>
          <a:ln>
            <a:solidFill>
              <a:schemeClr val="tx1"/>
            </a:solidFill>
          </a:ln>
        </p:spPr>
      </p:pic>
      <p:pic>
        <p:nvPicPr>
          <p:cNvPr id="12" name="Picture 11">
            <a:extLst>
              <a:ext uri="{FF2B5EF4-FFF2-40B4-BE49-F238E27FC236}">
                <a16:creationId xmlns:a16="http://schemas.microsoft.com/office/drawing/2014/main" id="{1D1C98CF-4864-799E-FA43-AB8A25CC7B76}"/>
              </a:ext>
            </a:extLst>
          </p:cNvPr>
          <p:cNvPicPr>
            <a:picLocks noChangeAspect="1"/>
          </p:cNvPicPr>
          <p:nvPr/>
        </p:nvPicPr>
        <p:blipFill>
          <a:blip r:embed="rId7"/>
          <a:stretch>
            <a:fillRect/>
          </a:stretch>
        </p:blipFill>
        <p:spPr>
          <a:xfrm>
            <a:off x="1908414" y="6240242"/>
            <a:ext cx="1310754" cy="1310754"/>
          </a:xfrm>
          <a:prstGeom prst="rect">
            <a:avLst/>
          </a:prstGeom>
        </p:spPr>
      </p:pic>
      <p:pic>
        <p:nvPicPr>
          <p:cNvPr id="13" name="Picture 12">
            <a:extLst>
              <a:ext uri="{FF2B5EF4-FFF2-40B4-BE49-F238E27FC236}">
                <a16:creationId xmlns:a16="http://schemas.microsoft.com/office/drawing/2014/main" id="{7E47052A-AE70-004D-F766-89B49268F278}"/>
              </a:ext>
            </a:extLst>
          </p:cNvPr>
          <p:cNvPicPr>
            <a:picLocks noChangeAspect="1"/>
          </p:cNvPicPr>
          <p:nvPr/>
        </p:nvPicPr>
        <p:blipFill>
          <a:blip r:embed="rId2"/>
          <a:stretch>
            <a:fillRect/>
          </a:stretch>
        </p:blipFill>
        <p:spPr>
          <a:xfrm>
            <a:off x="130731" y="2539493"/>
            <a:ext cx="335309" cy="512108"/>
          </a:xfrm>
          <a:prstGeom prst="rect">
            <a:avLst/>
          </a:prstGeom>
        </p:spPr>
      </p:pic>
    </p:spTree>
    <p:extLst>
      <p:ext uri="{BB962C8B-B14F-4D97-AF65-F5344CB8AC3E}">
        <p14:creationId xmlns:p14="http://schemas.microsoft.com/office/powerpoint/2010/main" val="2281691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Medical Withdrawal</a:t>
            </a:r>
          </a:p>
          <a:p>
            <a:r>
              <a:rPr lang="en-US" sz="4800" b="1" dirty="0">
                <a:latin typeface="Arial Black" panose="020B0A04020102020204" pitchFamily="34" charset="0"/>
              </a:rPr>
              <a:t>Form</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1713051"/>
            <a:ext cx="9132421" cy="1477328"/>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letter serves as acknowledgement that the employee wishes to withdrawal or to not file a claim of Worker’s Compensation benefits.</a:t>
            </a:r>
          </a:p>
          <a:p>
            <a:pPr marL="800100" lvl="1" indent="-342900">
              <a:buFont typeface="Wingdings" panose="05000000000000000000" pitchFamily="2" charset="2"/>
              <a:buChar char="ü"/>
            </a:pPr>
            <a:r>
              <a:rPr lang="en-US" sz="1600" dirty="0">
                <a:latin typeface="Poppins" panose="00000500000000000000" pitchFamily="2" charset="0"/>
                <a:cs typeface="Poppins" panose="00000500000000000000" pitchFamily="2" charset="0"/>
              </a:rPr>
              <a:t>The employee has one (1) year from the date of injury to file a claim as provided by California Labor Code 5405.</a:t>
            </a:r>
          </a:p>
          <a:p>
            <a:pPr lvl="1"/>
            <a:endParaRPr lang="en-US" dirty="0">
              <a:latin typeface="Poppins" panose="00000500000000000000" pitchFamily="2" charset="0"/>
              <a:cs typeface="Poppins" panose="00000500000000000000" pitchFamily="2" charset="0"/>
            </a:endParaRP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pic>
        <p:nvPicPr>
          <p:cNvPr id="6" name="Picture 5">
            <a:extLst>
              <a:ext uri="{FF2B5EF4-FFF2-40B4-BE49-F238E27FC236}">
                <a16:creationId xmlns:a16="http://schemas.microsoft.com/office/drawing/2014/main" id="{0C23DC42-715F-258B-DDC8-D7D5638A9E2D}"/>
              </a:ext>
            </a:extLst>
          </p:cNvPr>
          <p:cNvPicPr>
            <a:picLocks noChangeAspect="1"/>
          </p:cNvPicPr>
          <p:nvPr/>
        </p:nvPicPr>
        <p:blipFill>
          <a:blip r:embed="rId5"/>
          <a:stretch>
            <a:fillRect/>
          </a:stretch>
        </p:blipFill>
        <p:spPr>
          <a:xfrm>
            <a:off x="3233851" y="2967764"/>
            <a:ext cx="3568392" cy="4626215"/>
          </a:xfrm>
          <a:prstGeom prst="rect">
            <a:avLst/>
          </a:prstGeom>
          <a:ln>
            <a:solidFill>
              <a:schemeClr val="tx1"/>
            </a:solidFill>
          </a:ln>
        </p:spPr>
      </p:pic>
    </p:spTree>
    <p:extLst>
      <p:ext uri="{BB962C8B-B14F-4D97-AF65-F5344CB8AC3E}">
        <p14:creationId xmlns:p14="http://schemas.microsoft.com/office/powerpoint/2010/main" val="371939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Workers Compensation Summary</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sp>
        <p:nvSpPr>
          <p:cNvPr id="4" name="TextBox 3">
            <a:extLst>
              <a:ext uri="{FF2B5EF4-FFF2-40B4-BE49-F238E27FC236}">
                <a16:creationId xmlns:a16="http://schemas.microsoft.com/office/drawing/2014/main" id="{EE4773A2-C98E-3D4E-5DFF-B5026F6A70D0}"/>
              </a:ext>
            </a:extLst>
          </p:cNvPr>
          <p:cNvSpPr txBox="1"/>
          <p:nvPr/>
        </p:nvSpPr>
        <p:spPr>
          <a:xfrm>
            <a:off x="546411" y="1706143"/>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the employee’s injury only requires first aid, send employee to nurse. If an emergency call 911 immediately.</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2467395"/>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2524448"/>
            <a:ext cx="9381257"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DWC-1 Form: complete the Employer portion and have the employee complete the employee portion if they are able. If they are not able, complete the employer portion and put the form in the mail to the employee. *(This should be previously done and on file in the cafeteria.)</a:t>
            </a:r>
          </a:p>
        </p:txBody>
      </p:sp>
      <p:pic>
        <p:nvPicPr>
          <p:cNvPr id="10" name="Picture 9">
            <a:extLst>
              <a:ext uri="{FF2B5EF4-FFF2-40B4-BE49-F238E27FC236}">
                <a16:creationId xmlns:a16="http://schemas.microsoft.com/office/drawing/2014/main" id="{832F4ACD-E4DA-A4EA-D8A7-EE8CDCE55058}"/>
              </a:ext>
            </a:extLst>
          </p:cNvPr>
          <p:cNvPicPr>
            <a:picLocks noChangeAspect="1"/>
          </p:cNvPicPr>
          <p:nvPr/>
        </p:nvPicPr>
        <p:blipFill>
          <a:blip r:embed="rId2"/>
          <a:stretch>
            <a:fillRect/>
          </a:stretch>
        </p:blipFill>
        <p:spPr>
          <a:xfrm>
            <a:off x="130732" y="3913332"/>
            <a:ext cx="335309" cy="512108"/>
          </a:xfrm>
          <a:prstGeom prst="rect">
            <a:avLst/>
          </a:prstGeom>
        </p:spPr>
      </p:pic>
      <p:sp>
        <p:nvSpPr>
          <p:cNvPr id="11" name="TextBox 10">
            <a:extLst>
              <a:ext uri="{FF2B5EF4-FFF2-40B4-BE49-F238E27FC236}">
                <a16:creationId xmlns:a16="http://schemas.microsoft.com/office/drawing/2014/main" id="{802F18F2-2383-30CE-73A0-9A4034AD2A3F}"/>
              </a:ext>
            </a:extLst>
          </p:cNvPr>
          <p:cNvSpPr txBox="1"/>
          <p:nvPr/>
        </p:nvSpPr>
        <p:spPr>
          <a:xfrm>
            <a:off x="546411" y="3970385"/>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As soon as possible – get a written statement from the employee and any witnesses. *(They must sign and date)</a:t>
            </a:r>
          </a:p>
        </p:txBody>
      </p:sp>
      <p:pic>
        <p:nvPicPr>
          <p:cNvPr id="12" name="Picture 11">
            <a:extLst>
              <a:ext uri="{FF2B5EF4-FFF2-40B4-BE49-F238E27FC236}">
                <a16:creationId xmlns:a16="http://schemas.microsoft.com/office/drawing/2014/main" id="{6CC65D4F-CDC2-A2EC-72B3-3016AE43B7AB}"/>
              </a:ext>
            </a:extLst>
          </p:cNvPr>
          <p:cNvPicPr>
            <a:picLocks noChangeAspect="1"/>
          </p:cNvPicPr>
          <p:nvPr/>
        </p:nvPicPr>
        <p:blipFill>
          <a:blip r:embed="rId2"/>
          <a:stretch>
            <a:fillRect/>
          </a:stretch>
        </p:blipFill>
        <p:spPr>
          <a:xfrm>
            <a:off x="130732" y="4745121"/>
            <a:ext cx="335309" cy="512108"/>
          </a:xfrm>
          <a:prstGeom prst="rect">
            <a:avLst/>
          </a:prstGeom>
        </p:spPr>
      </p:pic>
      <p:sp>
        <p:nvSpPr>
          <p:cNvPr id="13" name="TextBox 12">
            <a:extLst>
              <a:ext uri="{FF2B5EF4-FFF2-40B4-BE49-F238E27FC236}">
                <a16:creationId xmlns:a16="http://schemas.microsoft.com/office/drawing/2014/main" id="{480074FF-FAE9-2F2C-EC3E-CAB50B48D8D7}"/>
              </a:ext>
            </a:extLst>
          </p:cNvPr>
          <p:cNvSpPr txBox="1"/>
          <p:nvPr/>
        </p:nvSpPr>
        <p:spPr>
          <a:xfrm>
            <a:off x="546411" y="4802174"/>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Medical Authorization Form should be completed for employee to take with them to the doctor. It should be on file in the office.</a:t>
            </a:r>
          </a:p>
        </p:txBody>
      </p:sp>
      <p:pic>
        <p:nvPicPr>
          <p:cNvPr id="14" name="Picture 13">
            <a:extLst>
              <a:ext uri="{FF2B5EF4-FFF2-40B4-BE49-F238E27FC236}">
                <a16:creationId xmlns:a16="http://schemas.microsoft.com/office/drawing/2014/main" id="{CB4A80BB-F20A-6A7A-B10F-B3925A88647C}"/>
              </a:ext>
            </a:extLst>
          </p:cNvPr>
          <p:cNvPicPr>
            <a:picLocks noChangeAspect="1"/>
          </p:cNvPicPr>
          <p:nvPr/>
        </p:nvPicPr>
        <p:blipFill>
          <a:blip r:embed="rId2"/>
          <a:stretch>
            <a:fillRect/>
          </a:stretch>
        </p:blipFill>
        <p:spPr>
          <a:xfrm>
            <a:off x="130732" y="5588893"/>
            <a:ext cx="335309" cy="512108"/>
          </a:xfrm>
          <a:prstGeom prst="rect">
            <a:avLst/>
          </a:prstGeom>
        </p:spPr>
      </p:pic>
      <p:sp>
        <p:nvSpPr>
          <p:cNvPr id="16" name="TextBox 15">
            <a:extLst>
              <a:ext uri="{FF2B5EF4-FFF2-40B4-BE49-F238E27FC236}">
                <a16:creationId xmlns:a16="http://schemas.microsoft.com/office/drawing/2014/main" id="{D5320E35-0311-8A63-5A80-094885A4540B}"/>
              </a:ext>
            </a:extLst>
          </p:cNvPr>
          <p:cNvSpPr txBox="1"/>
          <p:nvPr/>
        </p:nvSpPr>
        <p:spPr>
          <a:xfrm>
            <a:off x="546411" y="5645946"/>
            <a:ext cx="9511989"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Pick a doctor from the Medical Panel list of Doctors. *(This should be done previously and on file in the cafeteria.)</a:t>
            </a:r>
          </a:p>
        </p:txBody>
      </p:sp>
    </p:spTree>
    <p:extLst>
      <p:ext uri="{BB962C8B-B14F-4D97-AF65-F5344CB8AC3E}">
        <p14:creationId xmlns:p14="http://schemas.microsoft.com/office/powerpoint/2010/main" val="2497911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Complete </a:t>
            </a:r>
          </a:p>
          <a:p>
            <a:r>
              <a:rPr lang="en-US" sz="4800" b="1" dirty="0">
                <a:latin typeface="Arial Black" panose="020B0A04020102020204" pitchFamily="34" charset="0"/>
              </a:rPr>
              <a:t>Within 24 Hours</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sp>
        <p:nvSpPr>
          <p:cNvPr id="4" name="TextBox 3">
            <a:extLst>
              <a:ext uri="{FF2B5EF4-FFF2-40B4-BE49-F238E27FC236}">
                <a16:creationId xmlns:a16="http://schemas.microsoft.com/office/drawing/2014/main" id="{EE4773A2-C98E-3D4E-5DFF-B5026F6A70D0}"/>
              </a:ext>
            </a:extLst>
          </p:cNvPr>
          <p:cNvSpPr txBox="1"/>
          <p:nvPr/>
        </p:nvSpPr>
        <p:spPr>
          <a:xfrm>
            <a:off x="546411" y="1706143"/>
            <a:ext cx="938125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Call injury into Sedgwick (800) 528-7392 only if the employee is going to the doctor!</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See Reference Guide 1279.2 Workers’ Compensation Claims Reporting.</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2786407"/>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2843460"/>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the employee is not going to the doctor – have him or her sign a Claim Withdrawal Form (see above). Do not generate a claim.</a:t>
            </a:r>
          </a:p>
        </p:txBody>
      </p:sp>
      <p:pic>
        <p:nvPicPr>
          <p:cNvPr id="10" name="Picture 9">
            <a:extLst>
              <a:ext uri="{FF2B5EF4-FFF2-40B4-BE49-F238E27FC236}">
                <a16:creationId xmlns:a16="http://schemas.microsoft.com/office/drawing/2014/main" id="{832F4ACD-E4DA-A4EA-D8A7-EE8CDCE55058}"/>
              </a:ext>
            </a:extLst>
          </p:cNvPr>
          <p:cNvPicPr>
            <a:picLocks noChangeAspect="1"/>
          </p:cNvPicPr>
          <p:nvPr/>
        </p:nvPicPr>
        <p:blipFill>
          <a:blip r:embed="rId2"/>
          <a:stretch>
            <a:fillRect/>
          </a:stretch>
        </p:blipFill>
        <p:spPr>
          <a:xfrm>
            <a:off x="130732" y="3661094"/>
            <a:ext cx="335309" cy="512108"/>
          </a:xfrm>
          <a:prstGeom prst="rect">
            <a:avLst/>
          </a:prstGeom>
        </p:spPr>
      </p:pic>
      <p:sp>
        <p:nvSpPr>
          <p:cNvPr id="11" name="TextBox 10">
            <a:extLst>
              <a:ext uri="{FF2B5EF4-FFF2-40B4-BE49-F238E27FC236}">
                <a16:creationId xmlns:a16="http://schemas.microsoft.com/office/drawing/2014/main" id="{802F18F2-2383-30CE-73A0-9A4034AD2A3F}"/>
              </a:ext>
            </a:extLst>
          </p:cNvPr>
          <p:cNvSpPr txBox="1"/>
          <p:nvPr/>
        </p:nvSpPr>
        <p:spPr>
          <a:xfrm>
            <a:off x="546411" y="3718147"/>
            <a:ext cx="9528067" cy="1261884"/>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Complete the DWC-1 Form and the ISTAR report, covered after this session.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In the event the employee decides to file a claim, we must show  we investigated the matter at the time the accident happened.</a:t>
            </a:r>
          </a:p>
        </p:txBody>
      </p:sp>
      <p:pic>
        <p:nvPicPr>
          <p:cNvPr id="2" name="Picture 1">
            <a:extLst>
              <a:ext uri="{FF2B5EF4-FFF2-40B4-BE49-F238E27FC236}">
                <a16:creationId xmlns:a16="http://schemas.microsoft.com/office/drawing/2014/main" id="{1F095E73-227E-CD4F-DD46-94E51C61AA02}"/>
              </a:ext>
            </a:extLst>
          </p:cNvPr>
          <p:cNvPicPr>
            <a:picLocks noChangeAspect="1"/>
          </p:cNvPicPr>
          <p:nvPr/>
        </p:nvPicPr>
        <p:blipFill>
          <a:blip r:embed="rId2"/>
          <a:stretch>
            <a:fillRect/>
          </a:stretch>
        </p:blipFill>
        <p:spPr>
          <a:xfrm>
            <a:off x="130732" y="5094527"/>
            <a:ext cx="335309" cy="512108"/>
          </a:xfrm>
          <a:prstGeom prst="rect">
            <a:avLst/>
          </a:prstGeom>
        </p:spPr>
      </p:pic>
      <p:sp>
        <p:nvSpPr>
          <p:cNvPr id="5" name="TextBox 4">
            <a:extLst>
              <a:ext uri="{FF2B5EF4-FFF2-40B4-BE49-F238E27FC236}">
                <a16:creationId xmlns:a16="http://schemas.microsoft.com/office/drawing/2014/main" id="{B02B12C3-E245-4E00-0A6D-C5408525A458}"/>
              </a:ext>
            </a:extLst>
          </p:cNvPr>
          <p:cNvSpPr txBox="1"/>
          <p:nvPr/>
        </p:nvSpPr>
        <p:spPr>
          <a:xfrm>
            <a:off x="546411" y="5151580"/>
            <a:ext cx="9381257"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Regarding return to work</a:t>
            </a:r>
            <a:r>
              <a:rPr lang="en-US" sz="2000" dirty="0">
                <a:latin typeface="Poppins" panose="00000500000000000000" pitchFamily="2" charset="0"/>
                <a:cs typeface="Poppins" panose="00000500000000000000" pitchFamily="2" charset="0"/>
              </a:rPr>
              <a:t>: you should ensure employee brings doctor’s release in order to return to work. If the employee is off work for more than 5 days, employee must get a food  handler’s certificate for food safety.</a:t>
            </a:r>
          </a:p>
        </p:txBody>
      </p:sp>
    </p:spTree>
    <p:extLst>
      <p:ext uri="{BB962C8B-B14F-4D97-AF65-F5344CB8AC3E}">
        <p14:creationId xmlns:p14="http://schemas.microsoft.com/office/powerpoint/2010/main" val="3719009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Complete </a:t>
            </a:r>
          </a:p>
          <a:p>
            <a:r>
              <a:rPr lang="en-US" sz="4800" b="1" dirty="0">
                <a:latin typeface="Arial Black" panose="020B0A04020102020204" pitchFamily="34" charset="0"/>
              </a:rPr>
              <a:t>Within 24 Hours </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sp>
        <p:nvSpPr>
          <p:cNvPr id="4" name="TextBox 3">
            <a:extLst>
              <a:ext uri="{FF2B5EF4-FFF2-40B4-BE49-F238E27FC236}">
                <a16:creationId xmlns:a16="http://schemas.microsoft.com/office/drawing/2014/main" id="{EE4773A2-C98E-3D4E-5DFF-B5026F6A70D0}"/>
              </a:ext>
            </a:extLst>
          </p:cNvPr>
          <p:cNvSpPr txBox="1"/>
          <p:nvPr/>
        </p:nvSpPr>
        <p:spPr>
          <a:xfrm>
            <a:off x="546411" y="1706143"/>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Send FMLA paperwork to employee.</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2300130"/>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2357183"/>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Employees must submit leave of absence paperwork if they are off 20 days or more and submit it to the Personnel Commission (PC).</a:t>
            </a:r>
          </a:p>
        </p:txBody>
      </p:sp>
      <p:pic>
        <p:nvPicPr>
          <p:cNvPr id="10" name="Picture 9">
            <a:extLst>
              <a:ext uri="{FF2B5EF4-FFF2-40B4-BE49-F238E27FC236}">
                <a16:creationId xmlns:a16="http://schemas.microsoft.com/office/drawing/2014/main" id="{832F4ACD-E4DA-A4EA-D8A7-EE8CDCE55058}"/>
              </a:ext>
            </a:extLst>
          </p:cNvPr>
          <p:cNvPicPr>
            <a:picLocks noChangeAspect="1"/>
          </p:cNvPicPr>
          <p:nvPr/>
        </p:nvPicPr>
        <p:blipFill>
          <a:blip r:embed="rId2"/>
          <a:stretch>
            <a:fillRect/>
          </a:stretch>
        </p:blipFill>
        <p:spPr>
          <a:xfrm>
            <a:off x="130732" y="3266569"/>
            <a:ext cx="335309" cy="512108"/>
          </a:xfrm>
          <a:prstGeom prst="rect">
            <a:avLst/>
          </a:prstGeom>
        </p:spPr>
      </p:pic>
      <p:sp>
        <p:nvSpPr>
          <p:cNvPr id="11" name="TextBox 10">
            <a:extLst>
              <a:ext uri="{FF2B5EF4-FFF2-40B4-BE49-F238E27FC236}">
                <a16:creationId xmlns:a16="http://schemas.microsoft.com/office/drawing/2014/main" id="{802F18F2-2383-30CE-73A0-9A4034AD2A3F}"/>
              </a:ext>
            </a:extLst>
          </p:cNvPr>
          <p:cNvSpPr txBox="1"/>
          <p:nvPr/>
        </p:nvSpPr>
        <p:spPr>
          <a:xfrm>
            <a:off x="546411" y="3323622"/>
            <a:ext cx="9381257" cy="1323439"/>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the injury was because of unsafe work practices, the FSM or AFSS must counsel the employee for the unsafe practice. Then, the manager must train them in the correct way to perform the task and document the training took place.</a:t>
            </a:r>
          </a:p>
        </p:txBody>
      </p:sp>
      <p:graphicFrame>
        <p:nvGraphicFramePr>
          <p:cNvPr id="6" name="Table 5">
            <a:extLst>
              <a:ext uri="{FF2B5EF4-FFF2-40B4-BE49-F238E27FC236}">
                <a16:creationId xmlns:a16="http://schemas.microsoft.com/office/drawing/2014/main" id="{B039F260-241F-2F53-2DBF-231278110814}"/>
              </a:ext>
            </a:extLst>
          </p:cNvPr>
          <p:cNvGraphicFramePr>
            <a:graphicFrameLocks noGrp="1"/>
          </p:cNvGraphicFramePr>
          <p:nvPr>
            <p:extLst>
              <p:ext uri="{D42A27DB-BD31-4B8C-83A1-F6EECF244321}">
                <p14:modId xmlns:p14="http://schemas.microsoft.com/office/powerpoint/2010/main" val="470951279"/>
              </p:ext>
            </p:extLst>
          </p:nvPr>
        </p:nvGraphicFramePr>
        <p:xfrm>
          <a:off x="1377388" y="4988689"/>
          <a:ext cx="7315200" cy="2227794"/>
        </p:xfrm>
        <a:graphic>
          <a:graphicData uri="http://schemas.openxmlformats.org/drawingml/2006/table">
            <a:tbl>
              <a:tblPr firstRow="1" bandRow="1">
                <a:tableStyleId>{00A15C55-8517-42AA-B614-E9B94910E393}</a:tableStyleId>
              </a:tblPr>
              <a:tblGrid>
                <a:gridCol w="3657600">
                  <a:extLst>
                    <a:ext uri="{9D8B030D-6E8A-4147-A177-3AD203B41FA5}">
                      <a16:colId xmlns:a16="http://schemas.microsoft.com/office/drawing/2014/main" val="1656916526"/>
                    </a:ext>
                  </a:extLst>
                </a:gridCol>
                <a:gridCol w="3657600">
                  <a:extLst>
                    <a:ext uri="{9D8B030D-6E8A-4147-A177-3AD203B41FA5}">
                      <a16:colId xmlns:a16="http://schemas.microsoft.com/office/drawing/2014/main" val="4172078009"/>
                    </a:ext>
                  </a:extLst>
                </a:gridCol>
              </a:tblGrid>
              <a:tr h="448318">
                <a:tc>
                  <a:txBody>
                    <a:bodyPr/>
                    <a:lstStyle/>
                    <a:p>
                      <a:r>
                        <a:rPr lang="en-US" sz="2000" dirty="0">
                          <a:latin typeface="Poppins" panose="00000500000000000000" pitchFamily="2" charset="0"/>
                          <a:cs typeface="Poppins" panose="00000500000000000000" pitchFamily="2" charset="0"/>
                        </a:rPr>
                        <a:t>HR Reps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dirty="0">
                          <a:latin typeface="Poppins" panose="00000500000000000000" pitchFamily="2" charset="0"/>
                          <a:cs typeface="Poppins" panose="00000500000000000000" pitchFamily="2" charset="0"/>
                        </a:rPr>
                        <a:t>Email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2141826"/>
                  </a:ext>
                </a:extLst>
              </a:tr>
              <a:tr h="444869">
                <a:tc>
                  <a:txBody>
                    <a:bodyPr/>
                    <a:lstStyle/>
                    <a:p>
                      <a:r>
                        <a:rPr lang="en-US" sz="1800" dirty="0"/>
                        <a:t>Babatu Hansen – Central/East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babatu.hansen@lausd.net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957673"/>
                  </a:ext>
                </a:extLst>
              </a:tr>
              <a:tr h="444869">
                <a:tc>
                  <a:txBody>
                    <a:bodyPr/>
                    <a:lstStyle/>
                    <a:p>
                      <a:r>
                        <a:rPr lang="en-US" sz="1800" dirty="0"/>
                        <a:t>Valerie Bell – South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valerie.bell@lausd.net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650987"/>
                  </a:ext>
                </a:extLst>
              </a:tr>
              <a:tr h="444869">
                <a:tc>
                  <a:txBody>
                    <a:bodyPr/>
                    <a:lstStyle/>
                    <a:p>
                      <a:r>
                        <a:rPr lang="en-US" dirty="0"/>
                        <a:t>Regina Cooks – NE/NW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regina.cooks@lausd.net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6022691"/>
                  </a:ext>
                </a:extLst>
              </a:tr>
              <a:tr h="444869">
                <a:tc>
                  <a:txBody>
                    <a:bodyPr/>
                    <a:lstStyle/>
                    <a:p>
                      <a:r>
                        <a:rPr lang="en-US" dirty="0"/>
                        <a:t>Judith Garcia – Central/West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judith.garcia1@lausd.net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5918681"/>
                  </a:ext>
                </a:extLst>
              </a:tr>
            </a:tbl>
          </a:graphicData>
        </a:graphic>
      </p:graphicFrame>
    </p:spTree>
    <p:extLst>
      <p:ext uri="{BB962C8B-B14F-4D97-AF65-F5344CB8AC3E}">
        <p14:creationId xmlns:p14="http://schemas.microsoft.com/office/powerpoint/2010/main" val="293176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59828774-E9E3-869F-8B03-FA36BCDB7D25}"/>
              </a:ext>
            </a:extLst>
          </p:cNvPr>
          <p:cNvSpPr/>
          <p:nvPr/>
        </p:nvSpPr>
        <p:spPr>
          <a:xfrm>
            <a:off x="0" y="-469756"/>
            <a:ext cx="10074478" cy="2351647"/>
          </a:xfrm>
          <a:prstGeom prst="wave">
            <a:avLst>
              <a:gd name="adj1" fmla="val 20000"/>
              <a:gd name="adj2" fmla="val 0"/>
            </a:avLst>
          </a:prstGeo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ISTAR</a:t>
            </a:r>
          </a:p>
        </p:txBody>
      </p:sp>
      <p:pic>
        <p:nvPicPr>
          <p:cNvPr id="4" name="Picture 3">
            <a:extLst>
              <a:ext uri="{FF2B5EF4-FFF2-40B4-BE49-F238E27FC236}">
                <a16:creationId xmlns:a16="http://schemas.microsoft.com/office/drawing/2014/main" id="{2884A776-5036-8A52-0FDB-743930C30951}"/>
              </a:ext>
            </a:extLst>
          </p:cNvPr>
          <p:cNvPicPr>
            <a:picLocks noChangeAspect="1"/>
          </p:cNvPicPr>
          <p:nvPr/>
        </p:nvPicPr>
        <p:blipFill>
          <a:blip r:embed="rId2"/>
          <a:srcRect l="4774" t="12065" r="6687" b="11476"/>
          <a:stretch/>
        </p:blipFill>
        <p:spPr>
          <a:xfrm>
            <a:off x="499496" y="1248938"/>
            <a:ext cx="2723206" cy="2351647"/>
          </a:xfrm>
          <a:prstGeom prst="rect">
            <a:avLst/>
          </a:prstGeom>
        </p:spPr>
      </p:pic>
      <p:pic>
        <p:nvPicPr>
          <p:cNvPr id="5" name="Picture 4">
            <a:extLst>
              <a:ext uri="{FF2B5EF4-FFF2-40B4-BE49-F238E27FC236}">
                <a16:creationId xmlns:a16="http://schemas.microsoft.com/office/drawing/2014/main" id="{E8D33DD6-BA25-FCFD-AF8F-2015C73EEC36}"/>
              </a:ext>
            </a:extLst>
          </p:cNvPr>
          <p:cNvPicPr>
            <a:picLocks noChangeAspect="1"/>
          </p:cNvPicPr>
          <p:nvPr/>
        </p:nvPicPr>
        <p:blipFill>
          <a:blip r:embed="rId3"/>
          <a:stretch>
            <a:fillRect/>
          </a:stretch>
        </p:blipFill>
        <p:spPr>
          <a:xfrm>
            <a:off x="3667597" y="2719903"/>
            <a:ext cx="2723206" cy="2723206"/>
          </a:xfrm>
          <a:prstGeom prst="rect">
            <a:avLst/>
          </a:prstGeom>
        </p:spPr>
      </p:pic>
      <p:pic>
        <p:nvPicPr>
          <p:cNvPr id="6" name="Picture 5">
            <a:extLst>
              <a:ext uri="{FF2B5EF4-FFF2-40B4-BE49-F238E27FC236}">
                <a16:creationId xmlns:a16="http://schemas.microsoft.com/office/drawing/2014/main" id="{548F3692-69AE-D5C6-7145-06D447210BCC}"/>
              </a:ext>
            </a:extLst>
          </p:cNvPr>
          <p:cNvPicPr>
            <a:picLocks noChangeAspect="1"/>
          </p:cNvPicPr>
          <p:nvPr/>
        </p:nvPicPr>
        <p:blipFill>
          <a:blip r:embed="rId4"/>
          <a:stretch>
            <a:fillRect/>
          </a:stretch>
        </p:blipFill>
        <p:spPr>
          <a:xfrm>
            <a:off x="7198376" y="4227387"/>
            <a:ext cx="2402830" cy="2723207"/>
          </a:xfrm>
          <a:prstGeom prst="rect">
            <a:avLst/>
          </a:prstGeom>
        </p:spPr>
      </p:pic>
    </p:spTree>
    <p:extLst>
      <p:ext uri="{BB962C8B-B14F-4D97-AF65-F5344CB8AC3E}">
        <p14:creationId xmlns:p14="http://schemas.microsoft.com/office/powerpoint/2010/main" val="18357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2308324"/>
          </a:xfrm>
          <a:prstGeom prst="rect">
            <a:avLst/>
          </a:prstGeom>
          <a:noFill/>
        </p:spPr>
        <p:txBody>
          <a:bodyPr wrap="square" rtlCol="0">
            <a:spAutoFit/>
          </a:bodyPr>
          <a:lstStyle/>
          <a:p>
            <a:r>
              <a:rPr lang="en-US" sz="4800" b="1" dirty="0">
                <a:latin typeface="Arial Black" panose="020B0A04020102020204" pitchFamily="34" charset="0"/>
              </a:rPr>
              <a:t>ISTAR: </a:t>
            </a:r>
          </a:p>
          <a:p>
            <a:r>
              <a:rPr lang="en-US" sz="4800" b="1" dirty="0">
                <a:latin typeface="Arial Black" panose="020B0A04020102020204" pitchFamily="34" charset="0"/>
              </a:rPr>
              <a:t>Incident System Tracking Accountability Report </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2427451"/>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2484504"/>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It is the District wide electronic reporting system designed to improve incident response operations for a wide variety of events.</a:t>
            </a:r>
          </a:p>
        </p:txBody>
      </p:sp>
      <p:pic>
        <p:nvPicPr>
          <p:cNvPr id="10" name="Picture 9">
            <a:extLst>
              <a:ext uri="{FF2B5EF4-FFF2-40B4-BE49-F238E27FC236}">
                <a16:creationId xmlns:a16="http://schemas.microsoft.com/office/drawing/2014/main" id="{832F4ACD-E4DA-A4EA-D8A7-EE8CDCE55058}"/>
              </a:ext>
            </a:extLst>
          </p:cNvPr>
          <p:cNvPicPr>
            <a:picLocks noChangeAspect="1"/>
          </p:cNvPicPr>
          <p:nvPr/>
        </p:nvPicPr>
        <p:blipFill>
          <a:blip r:embed="rId2"/>
          <a:stretch>
            <a:fillRect/>
          </a:stretch>
        </p:blipFill>
        <p:spPr>
          <a:xfrm>
            <a:off x="130732" y="3393890"/>
            <a:ext cx="335309" cy="512108"/>
          </a:xfrm>
          <a:prstGeom prst="rect">
            <a:avLst/>
          </a:prstGeom>
        </p:spPr>
      </p:pic>
      <p:sp>
        <p:nvSpPr>
          <p:cNvPr id="11" name="TextBox 10">
            <a:extLst>
              <a:ext uri="{FF2B5EF4-FFF2-40B4-BE49-F238E27FC236}">
                <a16:creationId xmlns:a16="http://schemas.microsoft.com/office/drawing/2014/main" id="{802F18F2-2383-30CE-73A0-9A4034AD2A3F}"/>
              </a:ext>
            </a:extLst>
          </p:cNvPr>
          <p:cNvSpPr txBox="1"/>
          <p:nvPr/>
        </p:nvSpPr>
        <p:spPr>
          <a:xfrm>
            <a:off x="546411" y="3450943"/>
            <a:ext cx="9381257" cy="1015663"/>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It also provides a common framework in which staff from various divisions can work together effectively to provide standard response and assistance.</a:t>
            </a:r>
          </a:p>
        </p:txBody>
      </p:sp>
      <p:pic>
        <p:nvPicPr>
          <p:cNvPr id="5" name="Picture 4">
            <a:extLst>
              <a:ext uri="{FF2B5EF4-FFF2-40B4-BE49-F238E27FC236}">
                <a16:creationId xmlns:a16="http://schemas.microsoft.com/office/drawing/2014/main" id="{F2DBB54C-3407-08AC-F9D2-64ECEEFDAE18}"/>
              </a:ext>
            </a:extLst>
          </p:cNvPr>
          <p:cNvPicPr>
            <a:picLocks noChangeAspect="1"/>
          </p:cNvPicPr>
          <p:nvPr/>
        </p:nvPicPr>
        <p:blipFill>
          <a:blip r:embed="rId3"/>
          <a:stretch>
            <a:fillRect/>
          </a:stretch>
        </p:blipFill>
        <p:spPr>
          <a:xfrm>
            <a:off x="874626" y="4877004"/>
            <a:ext cx="3353091" cy="975445"/>
          </a:xfrm>
          <a:prstGeom prst="rect">
            <a:avLst/>
          </a:prstGeom>
        </p:spPr>
      </p:pic>
      <mc:AlternateContent xmlns:mc="http://schemas.openxmlformats.org/markup-compatibility/2006">
        <mc:Choice xmlns:am3d="http://schemas.microsoft.com/office/drawing/2017/model3d" Requires="am3d">
          <p:graphicFrame>
            <p:nvGraphicFramePr>
              <p:cNvPr id="4" name="3D Model 3" descr="Desktop Computer">
                <a:extLst>
                  <a:ext uri="{FF2B5EF4-FFF2-40B4-BE49-F238E27FC236}">
                    <a16:creationId xmlns:a16="http://schemas.microsoft.com/office/drawing/2014/main" id="{8370085B-A814-E389-DE16-4D84CBD9707C}"/>
                  </a:ext>
                </a:extLst>
              </p:cNvPr>
              <p:cNvGraphicFramePr>
                <a:graphicFrameLocks noChangeAspect="1"/>
              </p:cNvGraphicFramePr>
              <p:nvPr>
                <p:extLst>
                  <p:ext uri="{D42A27DB-BD31-4B8C-83A1-F6EECF244321}">
                    <p14:modId xmlns:p14="http://schemas.microsoft.com/office/powerpoint/2010/main" val="3633589614"/>
                  </p:ext>
                </p:extLst>
              </p:nvPr>
            </p:nvGraphicFramePr>
            <p:xfrm>
              <a:off x="5435476" y="4831832"/>
              <a:ext cx="4027054" cy="1900130"/>
            </p:xfrm>
            <a:graphic>
              <a:graphicData uri="http://schemas.microsoft.com/office/drawing/2017/model3d">
                <am3d:model3d r:embed="rId4">
                  <am3d:spPr>
                    <a:xfrm>
                      <a:off x="0" y="0"/>
                      <a:ext cx="4027054" cy="1900130"/>
                    </a:xfrm>
                    <a:prstGeom prst="rect">
                      <a:avLst/>
                    </a:prstGeom>
                  </am3d:spPr>
                  <am3d:camera>
                    <am3d:pos x="0" y="0" z="56750500"/>
                    <am3d:up dx="0" dy="36000000" dz="0"/>
                    <am3d:lookAt x="0" y="0" z="0"/>
                    <am3d:perspective fov="2700000"/>
                  </am3d:camera>
                  <am3d:trans>
                    <am3d:meterPerModelUnit n="816613" d="1000000"/>
                    <am3d:preTrans dx="1810862" dy="-8491044" dz="-1525148"/>
                    <am3d:scale>
                      <am3d:sx n="1000000" d="1000000"/>
                      <am3d:sy n="1000000" d="1000000"/>
                      <am3d:sz n="1000000" d="1000000"/>
                    </am3d:scale>
                    <am3d:rot/>
                    <am3d:postTrans dx="0" dy="0" dz="0"/>
                  </am3d:trans>
                  <am3d:raster rName="Office3DRenderer" rVer="16.0.8326">
                    <am3d:blip r:embed="rId5"/>
                  </am3d:raster>
                  <am3d:objViewport viewportSz="445377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Desktop Computer">
                <a:extLst>
                  <a:ext uri="{FF2B5EF4-FFF2-40B4-BE49-F238E27FC236}">
                    <a16:creationId xmlns:a16="http://schemas.microsoft.com/office/drawing/2014/main" id="{8370085B-A814-E389-DE16-4D84CBD9707C}"/>
                  </a:ext>
                </a:extLst>
              </p:cNvPr>
              <p:cNvPicPr>
                <a:picLocks noGrp="1" noRot="1" noChangeAspect="1" noMove="1" noResize="1" noEditPoints="1" noAdjustHandles="1" noChangeArrowheads="1" noChangeShapeType="1" noCrop="1"/>
              </p:cNvPicPr>
              <p:nvPr/>
            </p:nvPicPr>
            <p:blipFill>
              <a:blip r:embed="rId5"/>
              <a:stretch>
                <a:fillRect/>
              </a:stretch>
            </p:blipFill>
            <p:spPr>
              <a:xfrm>
                <a:off x="5435476" y="4831832"/>
                <a:ext cx="4027054" cy="1900130"/>
              </a:xfrm>
              <a:prstGeom prst="rect">
                <a:avLst/>
              </a:prstGeom>
            </p:spPr>
          </p:pic>
        </mc:Fallback>
      </mc:AlternateContent>
    </p:spTree>
    <p:extLst>
      <p:ext uri="{BB962C8B-B14F-4D97-AF65-F5344CB8AC3E}">
        <p14:creationId xmlns:p14="http://schemas.microsoft.com/office/powerpoint/2010/main" val="27221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4"/>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4"/>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4"/>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4"/>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4"/>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2308324"/>
          </a:xfrm>
          <a:prstGeom prst="rect">
            <a:avLst/>
          </a:prstGeom>
          <a:noFill/>
        </p:spPr>
        <p:txBody>
          <a:bodyPr wrap="square" rtlCol="0">
            <a:spAutoFit/>
          </a:bodyPr>
          <a:lstStyle/>
          <a:p>
            <a:r>
              <a:rPr lang="en-US" sz="4800" b="1" dirty="0">
                <a:latin typeface="Arial Black" panose="020B0A04020102020204" pitchFamily="34" charset="0"/>
              </a:rPr>
              <a:t>ISTAR: </a:t>
            </a:r>
          </a:p>
          <a:p>
            <a:r>
              <a:rPr lang="en-US" sz="4800" b="1" dirty="0">
                <a:latin typeface="Arial Black" panose="020B0A04020102020204" pitchFamily="34" charset="0"/>
              </a:rPr>
              <a:t>Incident System Tracking Accountability Report </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2427451"/>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2484504"/>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Today you will learn what is ISTAR and the purpose of this program.</a:t>
            </a:r>
          </a:p>
        </p:txBody>
      </p:sp>
      <p:pic>
        <p:nvPicPr>
          <p:cNvPr id="10" name="Picture 9">
            <a:extLst>
              <a:ext uri="{FF2B5EF4-FFF2-40B4-BE49-F238E27FC236}">
                <a16:creationId xmlns:a16="http://schemas.microsoft.com/office/drawing/2014/main" id="{832F4ACD-E4DA-A4EA-D8A7-EE8CDCE55058}"/>
              </a:ext>
            </a:extLst>
          </p:cNvPr>
          <p:cNvPicPr>
            <a:picLocks noChangeAspect="1"/>
          </p:cNvPicPr>
          <p:nvPr/>
        </p:nvPicPr>
        <p:blipFill>
          <a:blip r:embed="rId2"/>
          <a:stretch>
            <a:fillRect/>
          </a:stretch>
        </p:blipFill>
        <p:spPr>
          <a:xfrm>
            <a:off x="130732" y="3127665"/>
            <a:ext cx="335309" cy="512108"/>
          </a:xfrm>
          <a:prstGeom prst="rect">
            <a:avLst/>
          </a:prstGeom>
        </p:spPr>
      </p:pic>
      <p:sp>
        <p:nvSpPr>
          <p:cNvPr id="11" name="TextBox 10">
            <a:extLst>
              <a:ext uri="{FF2B5EF4-FFF2-40B4-BE49-F238E27FC236}">
                <a16:creationId xmlns:a16="http://schemas.microsoft.com/office/drawing/2014/main" id="{802F18F2-2383-30CE-73A0-9A4034AD2A3F}"/>
              </a:ext>
            </a:extLst>
          </p:cNvPr>
          <p:cNvSpPr txBox="1"/>
          <p:nvPr/>
        </p:nvSpPr>
        <p:spPr>
          <a:xfrm>
            <a:off x="546411" y="3184718"/>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At the end of this training, you will understand how to use this program.</a:t>
            </a:r>
          </a:p>
        </p:txBody>
      </p:sp>
      <p:sp>
        <p:nvSpPr>
          <p:cNvPr id="2" name="TextBox 1">
            <a:extLst>
              <a:ext uri="{FF2B5EF4-FFF2-40B4-BE49-F238E27FC236}">
                <a16:creationId xmlns:a16="http://schemas.microsoft.com/office/drawing/2014/main" id="{E17CE7D2-422F-543B-A831-F915BBE2C7B0}"/>
              </a:ext>
            </a:extLst>
          </p:cNvPr>
          <p:cNvSpPr txBox="1"/>
          <p:nvPr/>
        </p:nvSpPr>
        <p:spPr>
          <a:xfrm>
            <a:off x="546411" y="3860212"/>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overall goal is to have all FSM’s accurately report incidents.</a:t>
            </a:r>
          </a:p>
        </p:txBody>
      </p:sp>
      <p:sp>
        <p:nvSpPr>
          <p:cNvPr id="6" name="TextBox 5">
            <a:extLst>
              <a:ext uri="{FF2B5EF4-FFF2-40B4-BE49-F238E27FC236}">
                <a16:creationId xmlns:a16="http://schemas.microsoft.com/office/drawing/2014/main" id="{00614836-B769-6F4F-4B09-2C4FC762868B}"/>
              </a:ext>
            </a:extLst>
          </p:cNvPr>
          <p:cNvSpPr txBox="1"/>
          <p:nvPr/>
        </p:nvSpPr>
        <p:spPr>
          <a:xfrm>
            <a:off x="543358" y="4564605"/>
            <a:ext cx="9381257"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Note: ISTAR is not just for reporting incidents such as slips, falls, burns, cuts, </a:t>
            </a:r>
            <a:r>
              <a:rPr lang="en-US" dirty="0" err="1">
                <a:latin typeface="Poppins" panose="00000500000000000000" pitchFamily="2" charset="0"/>
                <a:cs typeface="Poppins" panose="00000500000000000000" pitchFamily="2" charset="0"/>
              </a:rPr>
              <a:t>ect</a:t>
            </a:r>
            <a:r>
              <a:rPr lang="en-US" dirty="0">
                <a:latin typeface="Poppins" panose="00000500000000000000" pitchFamily="2" charset="0"/>
                <a:cs typeface="Poppins" panose="00000500000000000000" pitchFamily="2" charset="0"/>
              </a:rPr>
              <a:t>.</a:t>
            </a:r>
          </a:p>
        </p:txBody>
      </p:sp>
      <p:pic>
        <p:nvPicPr>
          <p:cNvPr id="7" name="Picture 6">
            <a:extLst>
              <a:ext uri="{FF2B5EF4-FFF2-40B4-BE49-F238E27FC236}">
                <a16:creationId xmlns:a16="http://schemas.microsoft.com/office/drawing/2014/main" id="{97182137-8CE3-689F-76CF-561F9CF21EDF}"/>
              </a:ext>
            </a:extLst>
          </p:cNvPr>
          <p:cNvPicPr>
            <a:picLocks noChangeAspect="1"/>
          </p:cNvPicPr>
          <p:nvPr/>
        </p:nvPicPr>
        <p:blipFill>
          <a:blip r:embed="rId2"/>
          <a:stretch>
            <a:fillRect/>
          </a:stretch>
        </p:blipFill>
        <p:spPr>
          <a:xfrm>
            <a:off x="130731" y="3800263"/>
            <a:ext cx="335309" cy="512108"/>
          </a:xfrm>
          <a:prstGeom prst="rect">
            <a:avLst/>
          </a:prstGeom>
        </p:spPr>
      </p:pic>
      <p:pic>
        <p:nvPicPr>
          <p:cNvPr id="12" name="Picture 11">
            <a:extLst>
              <a:ext uri="{FF2B5EF4-FFF2-40B4-BE49-F238E27FC236}">
                <a16:creationId xmlns:a16="http://schemas.microsoft.com/office/drawing/2014/main" id="{D82ABE17-6F85-8FDE-0E34-A568FA5E098B}"/>
              </a:ext>
            </a:extLst>
          </p:cNvPr>
          <p:cNvPicPr>
            <a:picLocks noChangeAspect="1"/>
          </p:cNvPicPr>
          <p:nvPr/>
        </p:nvPicPr>
        <p:blipFill>
          <a:blip r:embed="rId2"/>
          <a:stretch>
            <a:fillRect/>
          </a:stretch>
        </p:blipFill>
        <p:spPr>
          <a:xfrm>
            <a:off x="130731" y="4504412"/>
            <a:ext cx="335309" cy="512108"/>
          </a:xfrm>
          <a:prstGeom prst="rect">
            <a:avLst/>
          </a:prstGeom>
        </p:spPr>
      </p:pic>
      <mc:AlternateContent xmlns:mc="http://schemas.openxmlformats.org/markup-compatibility/2006">
        <mc:Choice xmlns:am3d="http://schemas.microsoft.com/office/drawing/2017/model3d" Requires="am3d">
          <p:graphicFrame>
            <p:nvGraphicFramePr>
              <p:cNvPr id="13" name="3D Model 12" descr="Medical cross">
                <a:extLst>
                  <a:ext uri="{FF2B5EF4-FFF2-40B4-BE49-F238E27FC236}">
                    <a16:creationId xmlns:a16="http://schemas.microsoft.com/office/drawing/2014/main" id="{C657CBF0-B9F8-3FA0-D976-7522C24E71AD}"/>
                  </a:ext>
                </a:extLst>
              </p:cNvPr>
              <p:cNvGraphicFramePr>
                <a:graphicFrameLocks noChangeAspect="1"/>
              </p:cNvGraphicFramePr>
              <p:nvPr>
                <p:extLst>
                  <p:ext uri="{D42A27DB-BD31-4B8C-83A1-F6EECF244321}">
                    <p14:modId xmlns:p14="http://schemas.microsoft.com/office/powerpoint/2010/main" val="1617598107"/>
                  </p:ext>
                </p:extLst>
              </p:nvPr>
            </p:nvGraphicFramePr>
            <p:xfrm>
              <a:off x="7190922" y="5232531"/>
              <a:ext cx="1791033" cy="1784333"/>
            </p:xfrm>
            <a:graphic>
              <a:graphicData uri="http://schemas.microsoft.com/office/drawing/2017/model3d">
                <am3d:model3d r:embed="rId3">
                  <am3d:spPr>
                    <a:xfrm>
                      <a:off x="0" y="0"/>
                      <a:ext cx="1791033" cy="1784333"/>
                    </a:xfrm>
                    <a:prstGeom prst="rect">
                      <a:avLst/>
                    </a:prstGeom>
                  </am3d:spPr>
                  <am3d:camera>
                    <am3d:pos x="0" y="0" z="66645928"/>
                    <am3d:up dx="0" dy="36000000" dz="0"/>
                    <am3d:lookAt x="0" y="0" z="0"/>
                    <am3d:perspective fov="2700000"/>
                  </am3d:camera>
                  <am3d:trans>
                    <am3d:meterPerModelUnit n="5606561" d="1000000"/>
                    <am3d:preTrans dx="0" dy="-17928339" dz="0"/>
                    <am3d:scale>
                      <am3d:sx n="1000000" d="1000000"/>
                      <am3d:sy n="1000000" d="1000000"/>
                      <am3d:sz n="1000000" d="1000000"/>
                    </am3d:scale>
                    <am3d:rot/>
                    <am3d:postTrans dx="0" dy="0" dz="0"/>
                  </am3d:trans>
                  <am3d:raster rName="Office3DRenderer" rVer="16.0.8326">
                    <am3d:blip r:embed="rId4"/>
                  </am3d:raster>
                  <am3d:objViewport viewportSz="26556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descr="Medical cross">
                <a:extLst>
                  <a:ext uri="{FF2B5EF4-FFF2-40B4-BE49-F238E27FC236}">
                    <a16:creationId xmlns:a16="http://schemas.microsoft.com/office/drawing/2014/main" id="{C657CBF0-B9F8-3FA0-D976-7522C24E71AD}"/>
                  </a:ext>
                </a:extLst>
              </p:cNvPr>
              <p:cNvPicPr>
                <a:picLocks noGrp="1" noRot="1" noChangeAspect="1" noMove="1" noResize="1" noEditPoints="1" noAdjustHandles="1" noChangeArrowheads="1" noChangeShapeType="1" noCrop="1"/>
              </p:cNvPicPr>
              <p:nvPr/>
            </p:nvPicPr>
            <p:blipFill>
              <a:blip r:embed="rId4"/>
              <a:stretch>
                <a:fillRect/>
              </a:stretch>
            </p:blipFill>
            <p:spPr>
              <a:xfrm>
                <a:off x="7190922" y="5232531"/>
                <a:ext cx="1791033" cy="1784333"/>
              </a:xfrm>
              <a:prstGeom prst="rect">
                <a:avLst/>
              </a:prstGeom>
            </p:spPr>
          </p:pic>
        </mc:Fallback>
      </mc:AlternateContent>
    </p:spTree>
    <p:extLst>
      <p:ext uri="{BB962C8B-B14F-4D97-AF65-F5344CB8AC3E}">
        <p14:creationId xmlns:p14="http://schemas.microsoft.com/office/powerpoint/2010/main" val="21602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mph" presetSubtype="2" fill="hold" nodeType="withEffect">
                                  <p:stCondLst>
                                    <p:cond delay="0"/>
                                  </p:stCondLst>
                                  <p:childTnLst>
                                    <p:anim calcmode="lin" valueType="num">
                                      <p:cBhvr additive="sum">
                                        <p:cTn id="6" dur="2000" fill="hold"/>
                                        <p:tgtEl>
                                          <p:spTgt spid="13"/>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7" dur="2000" fill="hold"/>
                                        <p:tgtEl>
                                          <p:spTgt spid="13"/>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8" dur="2000" fill="hold"/>
                                        <p:tgtEl>
                                          <p:spTgt spid="13"/>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9" dur="2000" fill="hold"/>
                                        <p:tgtEl>
                                          <p:spTgt spid="13"/>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0" dur="2000" fill="hold"/>
                                        <p:tgtEl>
                                          <p:spTgt spid="13"/>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800+ Construction Work Injury Stock Illustrations, Royalty-Free Vector  Graphics &amp; Clip Art - iStock">
            <a:extLst>
              <a:ext uri="{FF2B5EF4-FFF2-40B4-BE49-F238E27FC236}">
                <a16:creationId xmlns:a16="http://schemas.microsoft.com/office/drawing/2014/main" id="{0E23C9EE-4B46-A22B-3759-37FC4B467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161" y="2395957"/>
            <a:ext cx="6899492" cy="4295272"/>
          </a:xfrm>
          <a:prstGeom prst="rect">
            <a:avLst/>
          </a:prstGeom>
          <a:noFill/>
          <a:extLst>
            <a:ext uri="{909E8E84-426E-40DD-AFC4-6F175D3DCCD1}">
              <a14:hiddenFill xmlns:a14="http://schemas.microsoft.com/office/drawing/2010/main">
                <a:solidFill>
                  <a:srgbClr val="FFFFFF"/>
                </a:solidFill>
              </a14:hiddenFill>
            </a:ext>
          </a:extLst>
        </p:spPr>
      </p:pic>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ISTAR Objective </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3"/>
          <a:stretch>
            <a:fillRect/>
          </a:stretch>
        </p:blipFill>
        <p:spPr>
          <a:xfrm>
            <a:off x="130732" y="980617"/>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1037670"/>
            <a:ext cx="9381257" cy="1508105"/>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You will learn the following:</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Required documents to be completed with ISTAR.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How to log into ISTAR.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How to complete the ISTAR report.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How to submit ISTAR report.</a:t>
            </a:r>
          </a:p>
        </p:txBody>
      </p:sp>
    </p:spTree>
    <p:extLst>
      <p:ext uri="{BB962C8B-B14F-4D97-AF65-F5344CB8AC3E}">
        <p14:creationId xmlns:p14="http://schemas.microsoft.com/office/powerpoint/2010/main" val="37863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fltVal val="0"/>
                                          </p:val>
                                        </p:tav>
                                        <p:tav tm="100000">
                                          <p:val>
                                            <p:strVal val="#ppt_w"/>
                                          </p:val>
                                        </p:tav>
                                      </p:tavLst>
                                    </p:anim>
                                    <p:anim calcmode="lin" valueType="num">
                                      <p:cBhvr>
                                        <p:cTn id="8" dur="2000" fill="hold"/>
                                        <p:tgtEl>
                                          <p:spTgt spid="1026"/>
                                        </p:tgtEl>
                                        <p:attrNameLst>
                                          <p:attrName>ppt_h</p:attrName>
                                        </p:attrNameLst>
                                      </p:cBhvr>
                                      <p:tavLst>
                                        <p:tav tm="0">
                                          <p:val>
                                            <p:fltVal val="0"/>
                                          </p:val>
                                        </p:tav>
                                        <p:tav tm="100000">
                                          <p:val>
                                            <p:strVal val="#ppt_h"/>
                                          </p:val>
                                        </p:tav>
                                      </p:tavLst>
                                    </p:anim>
                                    <p:anim calcmode="lin" valueType="num">
                                      <p:cBhvr>
                                        <p:cTn id="9" dur="2000" fill="hold"/>
                                        <p:tgtEl>
                                          <p:spTgt spid="1026"/>
                                        </p:tgtEl>
                                        <p:attrNameLst>
                                          <p:attrName>style.rotation</p:attrName>
                                        </p:attrNameLst>
                                      </p:cBhvr>
                                      <p:tavLst>
                                        <p:tav tm="0">
                                          <p:val>
                                            <p:fltVal val="90"/>
                                          </p:val>
                                        </p:tav>
                                        <p:tav tm="100000">
                                          <p:val>
                                            <p:fltVal val="0"/>
                                          </p:val>
                                        </p:tav>
                                      </p:tavLst>
                                    </p:anim>
                                    <p:animEffect transition="in" filter="fade">
                                      <p:cBhvr>
                                        <p:cTn id="1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ISTAR: </a:t>
            </a:r>
          </a:p>
          <a:p>
            <a:r>
              <a:rPr lang="en-US" sz="4800" b="1" dirty="0">
                <a:latin typeface="Arial Black" panose="020B0A04020102020204" pitchFamily="34" charset="0"/>
              </a:rPr>
              <a:t>Required Documents </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1698243"/>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1755296"/>
            <a:ext cx="9381257" cy="677108"/>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Workers’ Compensation Injury Report Worksheet (WC-1)</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This document must be completed within 24 hours.</a:t>
            </a:r>
          </a:p>
        </p:txBody>
      </p:sp>
      <p:pic>
        <p:nvPicPr>
          <p:cNvPr id="6" name="Picture 5">
            <a:extLst>
              <a:ext uri="{FF2B5EF4-FFF2-40B4-BE49-F238E27FC236}">
                <a16:creationId xmlns:a16="http://schemas.microsoft.com/office/drawing/2014/main" id="{E355E3E6-8981-D468-388E-A9AAA22E0CD1}"/>
              </a:ext>
            </a:extLst>
          </p:cNvPr>
          <p:cNvPicPr>
            <a:picLocks noChangeAspect="1"/>
          </p:cNvPicPr>
          <p:nvPr/>
        </p:nvPicPr>
        <p:blipFill>
          <a:blip r:embed="rId3"/>
          <a:stretch>
            <a:fillRect/>
          </a:stretch>
        </p:blipFill>
        <p:spPr>
          <a:xfrm>
            <a:off x="3148315" y="2606466"/>
            <a:ext cx="3788574" cy="4938677"/>
          </a:xfrm>
          <a:prstGeom prst="rect">
            <a:avLst/>
          </a:prstGeom>
          <a:ln>
            <a:solidFill>
              <a:schemeClr val="tx1"/>
            </a:solidFill>
          </a:ln>
        </p:spPr>
      </p:pic>
    </p:spTree>
    <p:extLst>
      <p:ext uri="{BB962C8B-B14F-4D97-AF65-F5344CB8AC3E}">
        <p14:creationId xmlns:p14="http://schemas.microsoft.com/office/powerpoint/2010/main" val="200457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59828774-E9E3-869F-8B03-FA36BCDB7D25}"/>
              </a:ext>
            </a:extLst>
          </p:cNvPr>
          <p:cNvSpPr/>
          <p:nvPr/>
        </p:nvSpPr>
        <p:spPr>
          <a:xfrm>
            <a:off x="0" y="-469756"/>
            <a:ext cx="10074478" cy="2351647"/>
          </a:xfrm>
          <a:prstGeom prst="wave">
            <a:avLst>
              <a:gd name="adj1" fmla="val 20000"/>
              <a:gd name="adj2" fmla="val 0"/>
            </a:avLst>
          </a:prstGeo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What We’re Going to Cover</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2071867"/>
            <a:ext cx="9393918"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Teach you the proper way to investigate and report work related injuries.</a:t>
            </a:r>
          </a:p>
        </p:txBody>
      </p:sp>
      <p:sp>
        <p:nvSpPr>
          <p:cNvPr id="11" name="TextBox 10">
            <a:extLst>
              <a:ext uri="{FF2B5EF4-FFF2-40B4-BE49-F238E27FC236}">
                <a16:creationId xmlns:a16="http://schemas.microsoft.com/office/drawing/2014/main" id="{0583891C-B7BA-0CB8-F0D5-57EF791F42AA}"/>
              </a:ext>
            </a:extLst>
          </p:cNvPr>
          <p:cNvSpPr txBox="1"/>
          <p:nvPr/>
        </p:nvSpPr>
        <p:spPr>
          <a:xfrm>
            <a:off x="476492" y="2756702"/>
            <a:ext cx="939198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Provide links, information and resource materials for Workers’ Compensation accident reporting.</a:t>
            </a:r>
          </a:p>
        </p:txBody>
      </p:sp>
      <p:sp>
        <p:nvSpPr>
          <p:cNvPr id="12" name="TextBox 11">
            <a:extLst>
              <a:ext uri="{FF2B5EF4-FFF2-40B4-BE49-F238E27FC236}">
                <a16:creationId xmlns:a16="http://schemas.microsoft.com/office/drawing/2014/main" id="{DA175DB8-E27E-5C9A-E3C5-0177BE3CE4D8}"/>
              </a:ext>
            </a:extLst>
          </p:cNvPr>
          <p:cNvSpPr txBox="1"/>
          <p:nvPr/>
        </p:nvSpPr>
        <p:spPr>
          <a:xfrm>
            <a:off x="478423" y="3719332"/>
            <a:ext cx="939198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Answer questions you may have regarding the reporting of work injuries.</a:t>
            </a:r>
          </a:p>
        </p:txBody>
      </p:sp>
      <p:sp>
        <p:nvSpPr>
          <p:cNvPr id="13" name="TextBox 12">
            <a:extLst>
              <a:ext uri="{FF2B5EF4-FFF2-40B4-BE49-F238E27FC236}">
                <a16:creationId xmlns:a16="http://schemas.microsoft.com/office/drawing/2014/main" id="{77FC4881-200D-0AA8-131A-6B0E9672CFE9}"/>
              </a:ext>
            </a:extLst>
          </p:cNvPr>
          <p:cNvSpPr txBox="1"/>
          <p:nvPr/>
        </p:nvSpPr>
        <p:spPr>
          <a:xfrm>
            <a:off x="480354" y="4404171"/>
            <a:ext cx="939198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Show you how to complete the ISTAR report.</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2007907"/>
            <a:ext cx="335309" cy="512108"/>
          </a:xfrm>
          <a:prstGeom prst="rect">
            <a:avLst/>
          </a:prstGeom>
        </p:spPr>
      </p:pic>
      <p:pic>
        <p:nvPicPr>
          <p:cNvPr id="16" name="Picture 15">
            <a:extLst>
              <a:ext uri="{FF2B5EF4-FFF2-40B4-BE49-F238E27FC236}">
                <a16:creationId xmlns:a16="http://schemas.microsoft.com/office/drawing/2014/main" id="{0201277D-3CE0-8BB8-4178-1EC0B1BB8526}"/>
              </a:ext>
            </a:extLst>
          </p:cNvPr>
          <p:cNvPicPr>
            <a:picLocks noChangeAspect="1"/>
          </p:cNvPicPr>
          <p:nvPr/>
        </p:nvPicPr>
        <p:blipFill>
          <a:blip r:embed="rId2"/>
          <a:stretch>
            <a:fillRect/>
          </a:stretch>
        </p:blipFill>
        <p:spPr>
          <a:xfrm>
            <a:off x="130734" y="2693039"/>
            <a:ext cx="335309" cy="512108"/>
          </a:xfrm>
          <a:prstGeom prst="rect">
            <a:avLst/>
          </a:prstGeom>
        </p:spPr>
      </p:pic>
      <p:pic>
        <p:nvPicPr>
          <p:cNvPr id="17" name="Picture 16">
            <a:extLst>
              <a:ext uri="{FF2B5EF4-FFF2-40B4-BE49-F238E27FC236}">
                <a16:creationId xmlns:a16="http://schemas.microsoft.com/office/drawing/2014/main" id="{0103F9D1-5396-257F-28B6-DF2CA6B12155}"/>
              </a:ext>
            </a:extLst>
          </p:cNvPr>
          <p:cNvPicPr>
            <a:picLocks noChangeAspect="1"/>
          </p:cNvPicPr>
          <p:nvPr/>
        </p:nvPicPr>
        <p:blipFill>
          <a:blip r:embed="rId2"/>
          <a:stretch>
            <a:fillRect/>
          </a:stretch>
        </p:blipFill>
        <p:spPr>
          <a:xfrm>
            <a:off x="130733" y="3655199"/>
            <a:ext cx="335309" cy="512108"/>
          </a:xfrm>
          <a:prstGeom prst="rect">
            <a:avLst/>
          </a:prstGeom>
        </p:spPr>
      </p:pic>
      <p:pic>
        <p:nvPicPr>
          <p:cNvPr id="18" name="Picture 17">
            <a:extLst>
              <a:ext uri="{FF2B5EF4-FFF2-40B4-BE49-F238E27FC236}">
                <a16:creationId xmlns:a16="http://schemas.microsoft.com/office/drawing/2014/main" id="{F961DCEB-B9D5-A6F6-B723-8837DDF6AA16}"/>
              </a:ext>
            </a:extLst>
          </p:cNvPr>
          <p:cNvPicPr>
            <a:picLocks noChangeAspect="1"/>
          </p:cNvPicPr>
          <p:nvPr/>
        </p:nvPicPr>
        <p:blipFill>
          <a:blip r:embed="rId2"/>
          <a:stretch>
            <a:fillRect/>
          </a:stretch>
        </p:blipFill>
        <p:spPr>
          <a:xfrm>
            <a:off x="139252" y="4339461"/>
            <a:ext cx="335309" cy="512108"/>
          </a:xfrm>
          <a:prstGeom prst="rect">
            <a:avLst/>
          </a:prstGeom>
        </p:spPr>
      </p:pic>
      <p:pic>
        <p:nvPicPr>
          <p:cNvPr id="26" name="Graphic 25" descr="Sling with solid fill">
            <a:extLst>
              <a:ext uri="{FF2B5EF4-FFF2-40B4-BE49-F238E27FC236}">
                <a16:creationId xmlns:a16="http://schemas.microsoft.com/office/drawing/2014/main" id="{9056FF85-7EDA-3BC1-C18B-6BBFCDAEF1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0916" y="4508347"/>
            <a:ext cx="2421758" cy="2421758"/>
          </a:xfrm>
          <a:prstGeom prst="rect">
            <a:avLst/>
          </a:prstGeom>
        </p:spPr>
      </p:pic>
    </p:spTree>
    <p:extLst>
      <p:ext uri="{BB962C8B-B14F-4D97-AF65-F5344CB8AC3E}">
        <p14:creationId xmlns:p14="http://schemas.microsoft.com/office/powerpoint/2010/main" val="254781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4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Finding ISTAR </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980610"/>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1037663"/>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FSD website &gt; Human Resources &gt; Workers’ Comp &gt; ISTAR</a:t>
            </a:r>
          </a:p>
        </p:txBody>
      </p:sp>
      <p:pic>
        <p:nvPicPr>
          <p:cNvPr id="4" name="Picture 3">
            <a:extLst>
              <a:ext uri="{FF2B5EF4-FFF2-40B4-BE49-F238E27FC236}">
                <a16:creationId xmlns:a16="http://schemas.microsoft.com/office/drawing/2014/main" id="{6F06DCD5-9CBE-119C-0A0D-648F362D5F6C}"/>
              </a:ext>
            </a:extLst>
          </p:cNvPr>
          <p:cNvPicPr>
            <a:picLocks noChangeAspect="1"/>
          </p:cNvPicPr>
          <p:nvPr/>
        </p:nvPicPr>
        <p:blipFill>
          <a:blip r:embed="rId3"/>
          <a:stretch>
            <a:fillRect/>
          </a:stretch>
        </p:blipFill>
        <p:spPr>
          <a:xfrm>
            <a:off x="459936" y="1668273"/>
            <a:ext cx="6354556" cy="2874441"/>
          </a:xfrm>
          <a:prstGeom prst="rect">
            <a:avLst/>
          </a:prstGeom>
          <a:ln>
            <a:solidFill>
              <a:schemeClr val="tx1"/>
            </a:solidFill>
          </a:ln>
        </p:spPr>
      </p:pic>
      <p:pic>
        <p:nvPicPr>
          <p:cNvPr id="2050" name="Picture 2" descr="Drawn Number Red Circle Png - Red Marker Circle PNG Transparent With Clear  Background ID 473487 | TopPNG">
            <a:extLst>
              <a:ext uri="{FF2B5EF4-FFF2-40B4-BE49-F238E27FC236}">
                <a16:creationId xmlns:a16="http://schemas.microsoft.com/office/drawing/2014/main" id="{A9805BEC-0DD0-AD72-EBEB-4D3E42C8ECE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79" b="89872" l="4881" r="96548">
                        <a14:foregroundMark x1="9405" y1="42026" x2="9405" y2="42026"/>
                        <a14:foregroundMark x1="65714" y1="26193" x2="65714" y2="26193"/>
                        <a14:foregroundMark x1="96548" y1="38068" x2="96548" y2="38068"/>
                        <a14:foregroundMark x1="4881" y1="51688" x2="4881" y2="51688"/>
                      </a14:backgroundRemoval>
                    </a14:imgEffect>
                  </a14:imgLayer>
                </a14:imgProps>
              </a:ext>
              <a:ext uri="{28A0092B-C50C-407E-A947-70E740481C1C}">
                <a14:useLocalDpi xmlns:a14="http://schemas.microsoft.com/office/drawing/2010/main" val="0"/>
              </a:ext>
            </a:extLst>
          </a:blip>
          <a:srcRect t="19093" b="20328"/>
          <a:stretch/>
        </p:blipFill>
        <p:spPr bwMode="auto">
          <a:xfrm>
            <a:off x="1215342" y="3646028"/>
            <a:ext cx="750650" cy="2430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rawn Number Red Circle Png - Red Marker Circle PNG Transparent With Clear  Background ID 473487 | TopPNG">
            <a:extLst>
              <a:ext uri="{FF2B5EF4-FFF2-40B4-BE49-F238E27FC236}">
                <a16:creationId xmlns:a16="http://schemas.microsoft.com/office/drawing/2014/main" id="{755AB9C1-3F4D-7295-CBFD-E5CB92D088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79" b="89872" l="4881" r="96548">
                        <a14:foregroundMark x1="9405" y1="42026" x2="9405" y2="42026"/>
                        <a14:foregroundMark x1="65714" y1="26193" x2="65714" y2="26193"/>
                        <a14:foregroundMark x1="96548" y1="38068" x2="96548" y2="38068"/>
                        <a14:foregroundMark x1="4881" y1="51688" x2="4881" y2="51688"/>
                      </a14:backgroundRemoval>
                    </a14:imgEffect>
                  </a14:imgLayer>
                </a14:imgProps>
              </a:ext>
              <a:ext uri="{28A0092B-C50C-407E-A947-70E740481C1C}">
                <a14:useLocalDpi xmlns:a14="http://schemas.microsoft.com/office/drawing/2010/main" val="0"/>
              </a:ext>
            </a:extLst>
          </a:blip>
          <a:srcRect t="19093" b="20328"/>
          <a:stretch/>
        </p:blipFill>
        <p:spPr bwMode="auto">
          <a:xfrm>
            <a:off x="2444188" y="3914175"/>
            <a:ext cx="750650" cy="243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C162180-0777-1277-C8E9-A80E9122A5E3}"/>
              </a:ext>
            </a:extLst>
          </p:cNvPr>
          <p:cNvPicPr>
            <a:picLocks noChangeAspect="1"/>
          </p:cNvPicPr>
          <p:nvPr/>
        </p:nvPicPr>
        <p:blipFill>
          <a:blip r:embed="rId6"/>
          <a:stretch>
            <a:fillRect/>
          </a:stretch>
        </p:blipFill>
        <p:spPr>
          <a:xfrm>
            <a:off x="3241786" y="4652977"/>
            <a:ext cx="6356678" cy="2874441"/>
          </a:xfrm>
          <a:prstGeom prst="rect">
            <a:avLst/>
          </a:prstGeom>
          <a:ln>
            <a:solidFill>
              <a:schemeClr val="tx1"/>
            </a:solidFill>
          </a:ln>
        </p:spPr>
      </p:pic>
      <p:pic>
        <p:nvPicPr>
          <p:cNvPr id="13" name="Picture 2" descr="Drawn Number Red Circle Png - Red Marker Circle PNG Transparent With Clear  Background ID 473487 | TopPNG">
            <a:extLst>
              <a:ext uri="{FF2B5EF4-FFF2-40B4-BE49-F238E27FC236}">
                <a16:creationId xmlns:a16="http://schemas.microsoft.com/office/drawing/2014/main" id="{ECD5A72A-15AE-E67E-1659-49C1A55810F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79" b="89872" l="4881" r="96548">
                        <a14:foregroundMark x1="9405" y1="42026" x2="9405" y2="42026"/>
                        <a14:foregroundMark x1="65714" y1="26193" x2="65714" y2="26193"/>
                        <a14:foregroundMark x1="96548" y1="38068" x2="96548" y2="38068"/>
                        <a14:foregroundMark x1="4881" y1="51688" x2="4881" y2="51688"/>
                      </a14:backgroundRemoval>
                    </a14:imgEffect>
                  </a14:imgLayer>
                </a14:imgProps>
              </a:ext>
              <a:ext uri="{28A0092B-C50C-407E-A947-70E740481C1C}">
                <a14:useLocalDpi xmlns:a14="http://schemas.microsoft.com/office/drawing/2010/main" val="0"/>
              </a:ext>
            </a:extLst>
          </a:blip>
          <a:srcRect t="19093" b="20328"/>
          <a:stretch/>
        </p:blipFill>
        <p:spPr bwMode="auto">
          <a:xfrm>
            <a:off x="5166163" y="5825922"/>
            <a:ext cx="750650" cy="243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196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53CF9C18-21B7-C65C-8364-3124A887DF10}"/>
              </a:ext>
            </a:extLst>
          </p:cNvPr>
          <p:cNvPicPr>
            <a:picLocks noChangeAspect="1"/>
          </p:cNvPicPr>
          <p:nvPr/>
        </p:nvPicPr>
        <p:blipFill>
          <a:blip r:embed="rId2"/>
          <a:srcRect t="1930"/>
          <a:stretch/>
        </p:blipFill>
        <p:spPr>
          <a:xfrm>
            <a:off x="456803" y="1153410"/>
            <a:ext cx="9144793" cy="5811450"/>
          </a:xfrm>
          <a:prstGeom prst="rect">
            <a:avLst/>
          </a:prstGeom>
          <a:ln>
            <a:solidFill>
              <a:schemeClr val="tx1"/>
            </a:solidFill>
          </a:ln>
        </p:spPr>
      </p:pic>
    </p:spTree>
    <p:extLst>
      <p:ext uri="{BB962C8B-B14F-4D97-AF65-F5344CB8AC3E}">
        <p14:creationId xmlns:p14="http://schemas.microsoft.com/office/powerpoint/2010/main" val="17444556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5" name="Picture 4">
            <a:extLst>
              <a:ext uri="{FF2B5EF4-FFF2-40B4-BE49-F238E27FC236}">
                <a16:creationId xmlns:a16="http://schemas.microsoft.com/office/drawing/2014/main" id="{B68B7382-B666-9423-212D-56A60636BE33}"/>
              </a:ext>
            </a:extLst>
          </p:cNvPr>
          <p:cNvPicPr>
            <a:picLocks noChangeAspect="1"/>
          </p:cNvPicPr>
          <p:nvPr/>
        </p:nvPicPr>
        <p:blipFill>
          <a:blip r:embed="rId2"/>
          <a:stretch>
            <a:fillRect/>
          </a:stretch>
        </p:blipFill>
        <p:spPr>
          <a:xfrm>
            <a:off x="467805" y="1156143"/>
            <a:ext cx="9132421" cy="4144083"/>
          </a:xfrm>
          <a:prstGeom prst="rect">
            <a:avLst/>
          </a:prstGeom>
          <a:ln>
            <a:solidFill>
              <a:schemeClr val="tx1"/>
            </a:solidFill>
          </a:ln>
        </p:spPr>
      </p:pic>
      <p:pic>
        <p:nvPicPr>
          <p:cNvPr id="13" name="Picture 2" descr="Drawn Number Red Circle Png - Red Marker Circle PNG Transparent With Clear  Background ID 473487 | TopPNG">
            <a:extLst>
              <a:ext uri="{FF2B5EF4-FFF2-40B4-BE49-F238E27FC236}">
                <a16:creationId xmlns:a16="http://schemas.microsoft.com/office/drawing/2014/main" id="{ECD5A72A-15AE-E67E-1659-49C1A55810F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9" b="89872" l="4881" r="96548">
                        <a14:foregroundMark x1="9405" y1="42026" x2="9405" y2="42026"/>
                        <a14:foregroundMark x1="65714" y1="26193" x2="65714" y2="26193"/>
                        <a14:foregroundMark x1="96548" y1="38068" x2="96548" y2="38068"/>
                        <a14:foregroundMark x1="4881" y1="51688" x2="4881" y2="51688"/>
                      </a14:backgroundRemoval>
                    </a14:imgEffect>
                  </a14:imgLayer>
                </a14:imgProps>
              </a:ext>
              <a:ext uri="{28A0092B-C50C-407E-A947-70E740481C1C}">
                <a14:useLocalDpi xmlns:a14="http://schemas.microsoft.com/office/drawing/2010/main" val="0"/>
              </a:ext>
            </a:extLst>
          </a:blip>
          <a:srcRect t="19093" b="20328"/>
          <a:stretch/>
        </p:blipFill>
        <p:spPr bwMode="auto">
          <a:xfrm>
            <a:off x="904755" y="3854373"/>
            <a:ext cx="3157487" cy="102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10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6ECC67AA-39C5-E11B-DEE7-1AF3AD9E6940}"/>
              </a:ext>
            </a:extLst>
          </p:cNvPr>
          <p:cNvPicPr>
            <a:picLocks noChangeAspect="1"/>
          </p:cNvPicPr>
          <p:nvPr/>
        </p:nvPicPr>
        <p:blipFill>
          <a:blip r:embed="rId2"/>
          <a:stretch>
            <a:fillRect/>
          </a:stretch>
        </p:blipFill>
        <p:spPr>
          <a:xfrm>
            <a:off x="456803" y="1157466"/>
            <a:ext cx="9144793" cy="4953968"/>
          </a:xfrm>
          <a:prstGeom prst="rect">
            <a:avLst/>
          </a:prstGeom>
          <a:ln>
            <a:solidFill>
              <a:schemeClr val="tx1"/>
            </a:solidFill>
          </a:ln>
        </p:spPr>
      </p:pic>
    </p:spTree>
    <p:extLst>
      <p:ext uri="{BB962C8B-B14F-4D97-AF65-F5344CB8AC3E}">
        <p14:creationId xmlns:p14="http://schemas.microsoft.com/office/powerpoint/2010/main" val="1773097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0D3E457B-92C8-8015-D0E2-FAA915577507}"/>
              </a:ext>
            </a:extLst>
          </p:cNvPr>
          <p:cNvPicPr>
            <a:picLocks noChangeAspect="1"/>
          </p:cNvPicPr>
          <p:nvPr/>
        </p:nvPicPr>
        <p:blipFill>
          <a:blip r:embed="rId2"/>
          <a:stretch>
            <a:fillRect/>
          </a:stretch>
        </p:blipFill>
        <p:spPr>
          <a:xfrm>
            <a:off x="456803" y="1152399"/>
            <a:ext cx="9144793" cy="4943601"/>
          </a:xfrm>
          <a:prstGeom prst="rect">
            <a:avLst/>
          </a:prstGeom>
          <a:ln>
            <a:solidFill>
              <a:schemeClr val="tx1"/>
            </a:solidFill>
          </a:ln>
        </p:spPr>
      </p:pic>
    </p:spTree>
    <p:extLst>
      <p:ext uri="{BB962C8B-B14F-4D97-AF65-F5344CB8AC3E}">
        <p14:creationId xmlns:p14="http://schemas.microsoft.com/office/powerpoint/2010/main" val="2480794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4677AFB5-D267-B738-D0F4-4648027A63C1}"/>
              </a:ext>
            </a:extLst>
          </p:cNvPr>
          <p:cNvPicPr>
            <a:picLocks noChangeAspect="1"/>
          </p:cNvPicPr>
          <p:nvPr/>
        </p:nvPicPr>
        <p:blipFill>
          <a:blip r:embed="rId2"/>
          <a:stretch>
            <a:fillRect/>
          </a:stretch>
        </p:blipFill>
        <p:spPr>
          <a:xfrm>
            <a:off x="456803" y="1152399"/>
            <a:ext cx="9144793" cy="4943601"/>
          </a:xfrm>
          <a:prstGeom prst="rect">
            <a:avLst/>
          </a:prstGeom>
          <a:ln>
            <a:solidFill>
              <a:schemeClr val="tx1"/>
            </a:solidFill>
          </a:ln>
        </p:spPr>
      </p:pic>
    </p:spTree>
    <p:extLst>
      <p:ext uri="{BB962C8B-B14F-4D97-AF65-F5344CB8AC3E}">
        <p14:creationId xmlns:p14="http://schemas.microsoft.com/office/powerpoint/2010/main" val="1205568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55601075-DD5A-119A-5ECD-535736C629D1}"/>
              </a:ext>
            </a:extLst>
          </p:cNvPr>
          <p:cNvPicPr>
            <a:picLocks noChangeAspect="1"/>
          </p:cNvPicPr>
          <p:nvPr/>
        </p:nvPicPr>
        <p:blipFill>
          <a:blip r:embed="rId2"/>
          <a:stretch>
            <a:fillRect/>
          </a:stretch>
        </p:blipFill>
        <p:spPr>
          <a:xfrm>
            <a:off x="456803" y="1152397"/>
            <a:ext cx="9144793" cy="4943603"/>
          </a:xfrm>
          <a:prstGeom prst="rect">
            <a:avLst/>
          </a:prstGeom>
          <a:ln>
            <a:solidFill>
              <a:schemeClr val="tx1"/>
            </a:solidFill>
          </a:ln>
        </p:spPr>
      </p:pic>
    </p:spTree>
    <p:extLst>
      <p:ext uri="{BB962C8B-B14F-4D97-AF65-F5344CB8AC3E}">
        <p14:creationId xmlns:p14="http://schemas.microsoft.com/office/powerpoint/2010/main" val="2932413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6E033CD3-F057-3AF6-C8E2-7CA21A3F4356}"/>
              </a:ext>
            </a:extLst>
          </p:cNvPr>
          <p:cNvPicPr>
            <a:picLocks noChangeAspect="1"/>
          </p:cNvPicPr>
          <p:nvPr/>
        </p:nvPicPr>
        <p:blipFill>
          <a:blip r:embed="rId2"/>
          <a:stretch>
            <a:fillRect/>
          </a:stretch>
        </p:blipFill>
        <p:spPr>
          <a:xfrm>
            <a:off x="456803" y="1152398"/>
            <a:ext cx="9144793" cy="4943602"/>
          </a:xfrm>
          <a:prstGeom prst="rect">
            <a:avLst/>
          </a:prstGeom>
          <a:ln>
            <a:solidFill>
              <a:schemeClr val="tx1"/>
            </a:solidFill>
          </a:ln>
        </p:spPr>
      </p:pic>
    </p:spTree>
    <p:extLst>
      <p:ext uri="{BB962C8B-B14F-4D97-AF65-F5344CB8AC3E}">
        <p14:creationId xmlns:p14="http://schemas.microsoft.com/office/powerpoint/2010/main" val="1211975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CA614EB0-9D53-9CA3-C152-5FEF41A61779}"/>
              </a:ext>
            </a:extLst>
          </p:cNvPr>
          <p:cNvPicPr>
            <a:picLocks noChangeAspect="1"/>
          </p:cNvPicPr>
          <p:nvPr/>
        </p:nvPicPr>
        <p:blipFill>
          <a:blip r:embed="rId2"/>
          <a:stretch>
            <a:fillRect/>
          </a:stretch>
        </p:blipFill>
        <p:spPr>
          <a:xfrm>
            <a:off x="456803" y="1152397"/>
            <a:ext cx="9144793" cy="4947461"/>
          </a:xfrm>
          <a:prstGeom prst="rect">
            <a:avLst/>
          </a:prstGeom>
          <a:ln>
            <a:solidFill>
              <a:schemeClr val="tx1"/>
            </a:solidFill>
          </a:ln>
        </p:spPr>
      </p:pic>
    </p:spTree>
    <p:extLst>
      <p:ext uri="{BB962C8B-B14F-4D97-AF65-F5344CB8AC3E}">
        <p14:creationId xmlns:p14="http://schemas.microsoft.com/office/powerpoint/2010/main" val="2669353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471C904E-5279-5141-1E7E-6FFD4CEC1964}"/>
              </a:ext>
            </a:extLst>
          </p:cNvPr>
          <p:cNvPicPr>
            <a:picLocks noChangeAspect="1"/>
          </p:cNvPicPr>
          <p:nvPr/>
        </p:nvPicPr>
        <p:blipFill>
          <a:blip r:embed="rId2"/>
          <a:stretch>
            <a:fillRect/>
          </a:stretch>
        </p:blipFill>
        <p:spPr>
          <a:xfrm>
            <a:off x="456803" y="1152399"/>
            <a:ext cx="9144793" cy="4935885"/>
          </a:xfrm>
          <a:prstGeom prst="rect">
            <a:avLst/>
          </a:prstGeom>
          <a:ln>
            <a:solidFill>
              <a:schemeClr val="tx1"/>
            </a:solidFill>
          </a:ln>
        </p:spPr>
      </p:pic>
    </p:spTree>
    <p:extLst>
      <p:ext uri="{BB962C8B-B14F-4D97-AF65-F5344CB8AC3E}">
        <p14:creationId xmlns:p14="http://schemas.microsoft.com/office/powerpoint/2010/main" val="94072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59828774-E9E3-869F-8B03-FA36BCDB7D25}"/>
              </a:ext>
            </a:extLst>
          </p:cNvPr>
          <p:cNvSpPr/>
          <p:nvPr/>
        </p:nvSpPr>
        <p:spPr>
          <a:xfrm>
            <a:off x="0" y="-469755"/>
            <a:ext cx="10074478" cy="2351647"/>
          </a:xfrm>
          <a:prstGeom prst="wave">
            <a:avLst>
              <a:gd name="adj1" fmla="val 20000"/>
              <a:gd name="adj2" fmla="val 0"/>
            </a:avLst>
          </a:prstGeo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Workers Compensation Forms</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2071867"/>
            <a:ext cx="5828840" cy="400110"/>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DWC1 – Workers’ Compensation Claim Form</a:t>
            </a:r>
          </a:p>
        </p:txBody>
      </p:sp>
      <p:sp>
        <p:nvSpPr>
          <p:cNvPr id="11" name="TextBox 10">
            <a:extLst>
              <a:ext uri="{FF2B5EF4-FFF2-40B4-BE49-F238E27FC236}">
                <a16:creationId xmlns:a16="http://schemas.microsoft.com/office/drawing/2014/main" id="{0583891C-B7BA-0CB8-F0D5-57EF791F42AA}"/>
              </a:ext>
            </a:extLst>
          </p:cNvPr>
          <p:cNvSpPr txBox="1"/>
          <p:nvPr/>
        </p:nvSpPr>
        <p:spPr>
          <a:xfrm>
            <a:off x="476492" y="2756702"/>
            <a:ext cx="939198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MAF – Medical Authorization Form</a:t>
            </a:r>
          </a:p>
        </p:txBody>
      </p:sp>
      <p:sp>
        <p:nvSpPr>
          <p:cNvPr id="12" name="TextBox 11">
            <a:extLst>
              <a:ext uri="{FF2B5EF4-FFF2-40B4-BE49-F238E27FC236}">
                <a16:creationId xmlns:a16="http://schemas.microsoft.com/office/drawing/2014/main" id="{DA175DB8-E27E-5C9A-E3C5-0177BE3CE4D8}"/>
              </a:ext>
            </a:extLst>
          </p:cNvPr>
          <p:cNvSpPr txBox="1"/>
          <p:nvPr/>
        </p:nvSpPr>
        <p:spPr>
          <a:xfrm>
            <a:off x="478423" y="3441537"/>
            <a:ext cx="939198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Doctor List – Medical Panel</a:t>
            </a:r>
          </a:p>
        </p:txBody>
      </p:sp>
      <p:sp>
        <p:nvSpPr>
          <p:cNvPr id="13" name="TextBox 12">
            <a:extLst>
              <a:ext uri="{FF2B5EF4-FFF2-40B4-BE49-F238E27FC236}">
                <a16:creationId xmlns:a16="http://schemas.microsoft.com/office/drawing/2014/main" id="{77FC4881-200D-0AA8-131A-6B0E9672CFE9}"/>
              </a:ext>
            </a:extLst>
          </p:cNvPr>
          <p:cNvSpPr txBox="1"/>
          <p:nvPr/>
        </p:nvSpPr>
        <p:spPr>
          <a:xfrm>
            <a:off x="480354" y="4103225"/>
            <a:ext cx="939198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ISTAR – Incident System Tracking Accountability Report</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2007907"/>
            <a:ext cx="335309" cy="512108"/>
          </a:xfrm>
          <a:prstGeom prst="rect">
            <a:avLst/>
          </a:prstGeom>
        </p:spPr>
      </p:pic>
      <p:pic>
        <p:nvPicPr>
          <p:cNvPr id="16" name="Picture 15">
            <a:extLst>
              <a:ext uri="{FF2B5EF4-FFF2-40B4-BE49-F238E27FC236}">
                <a16:creationId xmlns:a16="http://schemas.microsoft.com/office/drawing/2014/main" id="{0201277D-3CE0-8BB8-4178-1EC0B1BB8526}"/>
              </a:ext>
            </a:extLst>
          </p:cNvPr>
          <p:cNvPicPr>
            <a:picLocks noChangeAspect="1"/>
          </p:cNvPicPr>
          <p:nvPr/>
        </p:nvPicPr>
        <p:blipFill>
          <a:blip r:embed="rId2"/>
          <a:stretch>
            <a:fillRect/>
          </a:stretch>
        </p:blipFill>
        <p:spPr>
          <a:xfrm>
            <a:off x="130734" y="2693039"/>
            <a:ext cx="335309" cy="512108"/>
          </a:xfrm>
          <a:prstGeom prst="rect">
            <a:avLst/>
          </a:prstGeom>
        </p:spPr>
      </p:pic>
      <p:pic>
        <p:nvPicPr>
          <p:cNvPr id="17" name="Picture 16">
            <a:extLst>
              <a:ext uri="{FF2B5EF4-FFF2-40B4-BE49-F238E27FC236}">
                <a16:creationId xmlns:a16="http://schemas.microsoft.com/office/drawing/2014/main" id="{0103F9D1-5396-257F-28B6-DF2CA6B12155}"/>
              </a:ext>
            </a:extLst>
          </p:cNvPr>
          <p:cNvPicPr>
            <a:picLocks noChangeAspect="1"/>
          </p:cNvPicPr>
          <p:nvPr/>
        </p:nvPicPr>
        <p:blipFill>
          <a:blip r:embed="rId2"/>
          <a:stretch>
            <a:fillRect/>
          </a:stretch>
        </p:blipFill>
        <p:spPr>
          <a:xfrm>
            <a:off x="130733" y="3365831"/>
            <a:ext cx="335309" cy="512108"/>
          </a:xfrm>
          <a:prstGeom prst="rect">
            <a:avLst/>
          </a:prstGeom>
        </p:spPr>
      </p:pic>
      <p:pic>
        <p:nvPicPr>
          <p:cNvPr id="18" name="Picture 17">
            <a:extLst>
              <a:ext uri="{FF2B5EF4-FFF2-40B4-BE49-F238E27FC236}">
                <a16:creationId xmlns:a16="http://schemas.microsoft.com/office/drawing/2014/main" id="{F961DCEB-B9D5-A6F6-B723-8837DDF6AA16}"/>
              </a:ext>
            </a:extLst>
          </p:cNvPr>
          <p:cNvPicPr>
            <a:picLocks noChangeAspect="1"/>
          </p:cNvPicPr>
          <p:nvPr/>
        </p:nvPicPr>
        <p:blipFill>
          <a:blip r:embed="rId2"/>
          <a:stretch>
            <a:fillRect/>
          </a:stretch>
        </p:blipFill>
        <p:spPr>
          <a:xfrm>
            <a:off x="139252" y="4026942"/>
            <a:ext cx="335309" cy="512108"/>
          </a:xfrm>
          <a:prstGeom prst="rect">
            <a:avLst/>
          </a:prstGeom>
        </p:spPr>
      </p:pic>
      <p:sp>
        <p:nvSpPr>
          <p:cNvPr id="27" name="TextBox 26">
            <a:extLst>
              <a:ext uri="{FF2B5EF4-FFF2-40B4-BE49-F238E27FC236}">
                <a16:creationId xmlns:a16="http://schemas.microsoft.com/office/drawing/2014/main" id="{0DF3598F-44DC-61C0-E141-D250D700A235}"/>
              </a:ext>
            </a:extLst>
          </p:cNvPr>
          <p:cNvSpPr txBox="1"/>
          <p:nvPr/>
        </p:nvSpPr>
        <p:spPr>
          <a:xfrm>
            <a:off x="482279" y="4753338"/>
            <a:ext cx="939198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Claim Withdrawal Form</a:t>
            </a:r>
          </a:p>
        </p:txBody>
      </p:sp>
      <p:sp>
        <p:nvSpPr>
          <p:cNvPr id="28" name="TextBox 27">
            <a:extLst>
              <a:ext uri="{FF2B5EF4-FFF2-40B4-BE49-F238E27FC236}">
                <a16:creationId xmlns:a16="http://schemas.microsoft.com/office/drawing/2014/main" id="{6F9AA031-26C6-2438-7D94-D5FC602F5945}"/>
              </a:ext>
            </a:extLst>
          </p:cNvPr>
          <p:cNvSpPr txBox="1"/>
          <p:nvPr/>
        </p:nvSpPr>
        <p:spPr>
          <a:xfrm>
            <a:off x="484204" y="5368727"/>
            <a:ext cx="9391987"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Note:</a:t>
            </a:r>
            <a:r>
              <a:rPr lang="en-US" sz="2000" dirty="0">
                <a:latin typeface="Poppins" panose="00000500000000000000" pitchFamily="2" charset="0"/>
                <a:cs typeface="Poppins" panose="00000500000000000000" pitchFamily="2" charset="0"/>
              </a:rPr>
              <a:t> Form can also be found on the FSD website, in the HR forms section.</a:t>
            </a:r>
          </a:p>
        </p:txBody>
      </p:sp>
      <p:pic>
        <p:nvPicPr>
          <p:cNvPr id="31" name="Picture 30">
            <a:extLst>
              <a:ext uri="{FF2B5EF4-FFF2-40B4-BE49-F238E27FC236}">
                <a16:creationId xmlns:a16="http://schemas.microsoft.com/office/drawing/2014/main" id="{276D2ECC-1FE8-8FD5-91B2-174ED8F8A079}"/>
              </a:ext>
            </a:extLst>
          </p:cNvPr>
          <p:cNvPicPr>
            <a:picLocks noChangeAspect="1"/>
          </p:cNvPicPr>
          <p:nvPr/>
        </p:nvPicPr>
        <p:blipFill>
          <a:blip r:embed="rId2"/>
          <a:stretch>
            <a:fillRect/>
          </a:stretch>
        </p:blipFill>
        <p:spPr>
          <a:xfrm>
            <a:off x="130731" y="4712074"/>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spTree>
    <p:extLst>
      <p:ext uri="{BB962C8B-B14F-4D97-AF65-F5344CB8AC3E}">
        <p14:creationId xmlns:p14="http://schemas.microsoft.com/office/powerpoint/2010/main" val="4011666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5" name="Picture 4">
            <a:extLst>
              <a:ext uri="{FF2B5EF4-FFF2-40B4-BE49-F238E27FC236}">
                <a16:creationId xmlns:a16="http://schemas.microsoft.com/office/drawing/2014/main" id="{52EBE292-89DF-AA53-A85E-3A4A06111DDB}"/>
              </a:ext>
            </a:extLst>
          </p:cNvPr>
          <p:cNvPicPr>
            <a:picLocks noChangeAspect="1"/>
          </p:cNvPicPr>
          <p:nvPr/>
        </p:nvPicPr>
        <p:blipFill>
          <a:blip r:embed="rId2"/>
          <a:stretch>
            <a:fillRect/>
          </a:stretch>
        </p:blipFill>
        <p:spPr>
          <a:xfrm>
            <a:off x="456803" y="1152396"/>
            <a:ext cx="9144793" cy="4935888"/>
          </a:xfrm>
          <a:prstGeom prst="rect">
            <a:avLst/>
          </a:prstGeom>
          <a:ln>
            <a:solidFill>
              <a:schemeClr val="tx1"/>
            </a:solidFill>
          </a:ln>
        </p:spPr>
      </p:pic>
    </p:spTree>
    <p:extLst>
      <p:ext uri="{BB962C8B-B14F-4D97-AF65-F5344CB8AC3E}">
        <p14:creationId xmlns:p14="http://schemas.microsoft.com/office/powerpoint/2010/main" val="884658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F8431219-C0AA-1709-FA23-FC1C676AC9B7}"/>
              </a:ext>
            </a:extLst>
          </p:cNvPr>
          <p:cNvPicPr>
            <a:picLocks noChangeAspect="1"/>
          </p:cNvPicPr>
          <p:nvPr/>
        </p:nvPicPr>
        <p:blipFill>
          <a:blip r:embed="rId2"/>
          <a:stretch>
            <a:fillRect/>
          </a:stretch>
        </p:blipFill>
        <p:spPr>
          <a:xfrm>
            <a:off x="456803" y="1152399"/>
            <a:ext cx="9144793" cy="4924310"/>
          </a:xfrm>
          <a:prstGeom prst="rect">
            <a:avLst/>
          </a:prstGeom>
          <a:ln>
            <a:solidFill>
              <a:schemeClr val="tx1"/>
            </a:solidFill>
          </a:ln>
        </p:spPr>
      </p:pic>
    </p:spTree>
    <p:extLst>
      <p:ext uri="{BB962C8B-B14F-4D97-AF65-F5344CB8AC3E}">
        <p14:creationId xmlns:p14="http://schemas.microsoft.com/office/powerpoint/2010/main" val="2964127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6808FD97-9B0C-E407-0066-F0272FA8D933}"/>
              </a:ext>
            </a:extLst>
          </p:cNvPr>
          <p:cNvPicPr>
            <a:picLocks noChangeAspect="1"/>
          </p:cNvPicPr>
          <p:nvPr/>
        </p:nvPicPr>
        <p:blipFill>
          <a:blip r:embed="rId2"/>
          <a:stretch>
            <a:fillRect/>
          </a:stretch>
        </p:blipFill>
        <p:spPr>
          <a:xfrm>
            <a:off x="456803" y="1152396"/>
            <a:ext cx="9144793" cy="4947462"/>
          </a:xfrm>
          <a:prstGeom prst="rect">
            <a:avLst/>
          </a:prstGeom>
          <a:ln>
            <a:solidFill>
              <a:schemeClr val="tx1"/>
            </a:solidFill>
          </a:ln>
        </p:spPr>
      </p:pic>
    </p:spTree>
    <p:extLst>
      <p:ext uri="{BB962C8B-B14F-4D97-AF65-F5344CB8AC3E}">
        <p14:creationId xmlns:p14="http://schemas.microsoft.com/office/powerpoint/2010/main" val="654719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3C83A05D-EC45-0521-4389-D4A0011906DA}"/>
              </a:ext>
            </a:extLst>
          </p:cNvPr>
          <p:cNvPicPr>
            <a:picLocks noChangeAspect="1"/>
          </p:cNvPicPr>
          <p:nvPr/>
        </p:nvPicPr>
        <p:blipFill>
          <a:blip r:embed="rId2"/>
          <a:stretch>
            <a:fillRect/>
          </a:stretch>
        </p:blipFill>
        <p:spPr>
          <a:xfrm>
            <a:off x="456803" y="1152399"/>
            <a:ext cx="9144793" cy="4943601"/>
          </a:xfrm>
          <a:prstGeom prst="rect">
            <a:avLst/>
          </a:prstGeom>
          <a:ln>
            <a:solidFill>
              <a:schemeClr val="tx1"/>
            </a:solidFill>
          </a:ln>
        </p:spPr>
      </p:pic>
    </p:spTree>
    <p:extLst>
      <p:ext uri="{BB962C8B-B14F-4D97-AF65-F5344CB8AC3E}">
        <p14:creationId xmlns:p14="http://schemas.microsoft.com/office/powerpoint/2010/main" val="2043945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1FFFD7CD-18A1-C5A7-A875-388300BB4867}"/>
              </a:ext>
            </a:extLst>
          </p:cNvPr>
          <p:cNvPicPr>
            <a:picLocks noChangeAspect="1"/>
          </p:cNvPicPr>
          <p:nvPr/>
        </p:nvPicPr>
        <p:blipFill>
          <a:blip r:embed="rId2"/>
          <a:stretch>
            <a:fillRect/>
          </a:stretch>
        </p:blipFill>
        <p:spPr>
          <a:xfrm>
            <a:off x="456803" y="1152399"/>
            <a:ext cx="9144793" cy="4943601"/>
          </a:xfrm>
          <a:prstGeom prst="rect">
            <a:avLst/>
          </a:prstGeom>
          <a:ln>
            <a:solidFill>
              <a:schemeClr val="tx1"/>
            </a:solidFill>
          </a:ln>
        </p:spPr>
      </p:pic>
    </p:spTree>
    <p:extLst>
      <p:ext uri="{BB962C8B-B14F-4D97-AF65-F5344CB8AC3E}">
        <p14:creationId xmlns:p14="http://schemas.microsoft.com/office/powerpoint/2010/main" val="1187812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199D3AB0-B147-E7EE-3CEA-F75975A69B08}"/>
              </a:ext>
            </a:extLst>
          </p:cNvPr>
          <p:cNvPicPr>
            <a:picLocks noChangeAspect="1"/>
          </p:cNvPicPr>
          <p:nvPr/>
        </p:nvPicPr>
        <p:blipFill>
          <a:blip r:embed="rId2"/>
          <a:stretch>
            <a:fillRect/>
          </a:stretch>
        </p:blipFill>
        <p:spPr>
          <a:xfrm>
            <a:off x="456803" y="1152399"/>
            <a:ext cx="9144793" cy="4943601"/>
          </a:xfrm>
          <a:prstGeom prst="rect">
            <a:avLst/>
          </a:prstGeom>
          <a:ln>
            <a:solidFill>
              <a:schemeClr val="tx1"/>
            </a:solidFill>
          </a:ln>
        </p:spPr>
      </p:pic>
    </p:spTree>
    <p:extLst>
      <p:ext uri="{BB962C8B-B14F-4D97-AF65-F5344CB8AC3E}">
        <p14:creationId xmlns:p14="http://schemas.microsoft.com/office/powerpoint/2010/main" val="3916951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ABF6C55E-DADF-AC6C-68C3-7302C90222A9}"/>
              </a:ext>
            </a:extLst>
          </p:cNvPr>
          <p:cNvPicPr>
            <a:picLocks noChangeAspect="1"/>
          </p:cNvPicPr>
          <p:nvPr/>
        </p:nvPicPr>
        <p:blipFill>
          <a:blip r:embed="rId2"/>
          <a:stretch>
            <a:fillRect/>
          </a:stretch>
        </p:blipFill>
        <p:spPr>
          <a:xfrm>
            <a:off x="456803" y="1152397"/>
            <a:ext cx="9144793" cy="4943603"/>
          </a:xfrm>
          <a:prstGeom prst="rect">
            <a:avLst/>
          </a:prstGeom>
          <a:ln>
            <a:solidFill>
              <a:schemeClr val="tx1"/>
            </a:solidFill>
          </a:ln>
        </p:spPr>
      </p:pic>
    </p:spTree>
    <p:extLst>
      <p:ext uri="{BB962C8B-B14F-4D97-AF65-F5344CB8AC3E}">
        <p14:creationId xmlns:p14="http://schemas.microsoft.com/office/powerpoint/2010/main" val="13466395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4" name="Picture 3">
            <a:extLst>
              <a:ext uri="{FF2B5EF4-FFF2-40B4-BE49-F238E27FC236}">
                <a16:creationId xmlns:a16="http://schemas.microsoft.com/office/drawing/2014/main" id="{ABF6C55E-DADF-AC6C-68C3-7302C90222A9}"/>
              </a:ext>
            </a:extLst>
          </p:cNvPr>
          <p:cNvPicPr>
            <a:picLocks noChangeAspect="1"/>
          </p:cNvPicPr>
          <p:nvPr/>
        </p:nvPicPr>
        <p:blipFill>
          <a:blip r:embed="rId2"/>
          <a:stretch>
            <a:fillRect/>
          </a:stretch>
        </p:blipFill>
        <p:spPr>
          <a:xfrm>
            <a:off x="456803" y="1152397"/>
            <a:ext cx="9144793" cy="4943603"/>
          </a:xfrm>
          <a:prstGeom prst="rect">
            <a:avLst/>
          </a:prstGeom>
          <a:ln>
            <a:solidFill>
              <a:schemeClr val="tx1"/>
            </a:solidFill>
          </a:ln>
        </p:spPr>
      </p:pic>
    </p:spTree>
    <p:extLst>
      <p:ext uri="{BB962C8B-B14F-4D97-AF65-F5344CB8AC3E}">
        <p14:creationId xmlns:p14="http://schemas.microsoft.com/office/powerpoint/2010/main" val="3332558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Reporting ISTAR </a:t>
            </a:r>
          </a:p>
        </p:txBody>
      </p:sp>
      <p:pic>
        <p:nvPicPr>
          <p:cNvPr id="2" name="Picture 1">
            <a:extLst>
              <a:ext uri="{FF2B5EF4-FFF2-40B4-BE49-F238E27FC236}">
                <a16:creationId xmlns:a16="http://schemas.microsoft.com/office/drawing/2014/main" id="{00E2AD83-CEB3-4435-6356-61892C705466}"/>
              </a:ext>
            </a:extLst>
          </p:cNvPr>
          <p:cNvPicPr>
            <a:picLocks noChangeAspect="1"/>
          </p:cNvPicPr>
          <p:nvPr/>
        </p:nvPicPr>
        <p:blipFill>
          <a:blip r:embed="rId2"/>
          <a:stretch>
            <a:fillRect/>
          </a:stretch>
        </p:blipFill>
        <p:spPr>
          <a:xfrm>
            <a:off x="456803" y="1152395"/>
            <a:ext cx="9144793" cy="4943605"/>
          </a:xfrm>
          <a:prstGeom prst="rect">
            <a:avLst/>
          </a:prstGeom>
          <a:ln>
            <a:solidFill>
              <a:schemeClr val="tx1"/>
            </a:solidFill>
          </a:ln>
        </p:spPr>
      </p:pic>
    </p:spTree>
    <p:extLst>
      <p:ext uri="{BB962C8B-B14F-4D97-AF65-F5344CB8AC3E}">
        <p14:creationId xmlns:p14="http://schemas.microsoft.com/office/powerpoint/2010/main" val="4066405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ISTAR Review </a:t>
            </a:r>
          </a:p>
        </p:txBody>
      </p:sp>
      <p:pic>
        <p:nvPicPr>
          <p:cNvPr id="8" name="Picture 7">
            <a:extLst>
              <a:ext uri="{FF2B5EF4-FFF2-40B4-BE49-F238E27FC236}">
                <a16:creationId xmlns:a16="http://schemas.microsoft.com/office/drawing/2014/main" id="{8A3E0CA1-551F-8BF1-2CB9-67217DE87BF1}"/>
              </a:ext>
            </a:extLst>
          </p:cNvPr>
          <p:cNvPicPr>
            <a:picLocks noChangeAspect="1"/>
          </p:cNvPicPr>
          <p:nvPr/>
        </p:nvPicPr>
        <p:blipFill>
          <a:blip r:embed="rId2"/>
          <a:stretch>
            <a:fillRect/>
          </a:stretch>
        </p:blipFill>
        <p:spPr>
          <a:xfrm>
            <a:off x="130732" y="992185"/>
            <a:ext cx="335309" cy="512108"/>
          </a:xfrm>
          <a:prstGeom prst="rect">
            <a:avLst/>
          </a:prstGeom>
        </p:spPr>
      </p:pic>
      <p:sp>
        <p:nvSpPr>
          <p:cNvPr id="9" name="TextBox 8">
            <a:extLst>
              <a:ext uri="{FF2B5EF4-FFF2-40B4-BE49-F238E27FC236}">
                <a16:creationId xmlns:a16="http://schemas.microsoft.com/office/drawing/2014/main" id="{75985088-B5C4-38B6-D685-AE69A234FA4E}"/>
              </a:ext>
            </a:extLst>
          </p:cNvPr>
          <p:cNvSpPr txBox="1"/>
          <p:nvPr/>
        </p:nvSpPr>
        <p:spPr>
          <a:xfrm>
            <a:off x="546411" y="1049238"/>
            <a:ext cx="9381257" cy="677108"/>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What is ISTAR?</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Incident Tracking Accountability Report (Electronic Form</a:t>
            </a:r>
            <a:r>
              <a:rPr lang="en-US" dirty="0"/>
              <a:t>)</a:t>
            </a:r>
          </a:p>
        </p:txBody>
      </p:sp>
      <p:pic>
        <p:nvPicPr>
          <p:cNvPr id="10" name="Picture 9">
            <a:extLst>
              <a:ext uri="{FF2B5EF4-FFF2-40B4-BE49-F238E27FC236}">
                <a16:creationId xmlns:a16="http://schemas.microsoft.com/office/drawing/2014/main" id="{832F4ACD-E4DA-A4EA-D8A7-EE8CDCE55058}"/>
              </a:ext>
            </a:extLst>
          </p:cNvPr>
          <p:cNvPicPr>
            <a:picLocks noChangeAspect="1"/>
          </p:cNvPicPr>
          <p:nvPr/>
        </p:nvPicPr>
        <p:blipFill>
          <a:blip r:embed="rId2"/>
          <a:stretch>
            <a:fillRect/>
          </a:stretch>
        </p:blipFill>
        <p:spPr>
          <a:xfrm>
            <a:off x="130732" y="1889172"/>
            <a:ext cx="335309" cy="512108"/>
          </a:xfrm>
          <a:prstGeom prst="rect">
            <a:avLst/>
          </a:prstGeom>
        </p:spPr>
      </p:pic>
      <p:sp>
        <p:nvSpPr>
          <p:cNvPr id="11" name="TextBox 10">
            <a:extLst>
              <a:ext uri="{FF2B5EF4-FFF2-40B4-BE49-F238E27FC236}">
                <a16:creationId xmlns:a16="http://schemas.microsoft.com/office/drawing/2014/main" id="{802F18F2-2383-30CE-73A0-9A4034AD2A3F}"/>
              </a:ext>
            </a:extLst>
          </p:cNvPr>
          <p:cNvSpPr txBox="1"/>
          <p:nvPr/>
        </p:nvSpPr>
        <p:spPr>
          <a:xfrm>
            <a:off x="546411" y="1946225"/>
            <a:ext cx="9381257" cy="677108"/>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What form is needed to assist in ISTAR?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Injury Report Worksheet</a:t>
            </a:r>
          </a:p>
        </p:txBody>
      </p:sp>
      <p:sp>
        <p:nvSpPr>
          <p:cNvPr id="2" name="TextBox 1">
            <a:extLst>
              <a:ext uri="{FF2B5EF4-FFF2-40B4-BE49-F238E27FC236}">
                <a16:creationId xmlns:a16="http://schemas.microsoft.com/office/drawing/2014/main" id="{E17CE7D2-422F-543B-A831-F915BBE2C7B0}"/>
              </a:ext>
            </a:extLst>
          </p:cNvPr>
          <p:cNvSpPr txBox="1"/>
          <p:nvPr/>
        </p:nvSpPr>
        <p:spPr>
          <a:xfrm>
            <a:off x="546411" y="2795344"/>
            <a:ext cx="9381257" cy="677108"/>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When does ISTAR have to be completed and submitted?</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Within 24 hours of the incident.</a:t>
            </a:r>
          </a:p>
        </p:txBody>
      </p:sp>
      <p:sp>
        <p:nvSpPr>
          <p:cNvPr id="6" name="TextBox 5">
            <a:extLst>
              <a:ext uri="{FF2B5EF4-FFF2-40B4-BE49-F238E27FC236}">
                <a16:creationId xmlns:a16="http://schemas.microsoft.com/office/drawing/2014/main" id="{00614836-B769-6F4F-4B09-2C4FC762868B}"/>
              </a:ext>
            </a:extLst>
          </p:cNvPr>
          <p:cNvSpPr txBox="1"/>
          <p:nvPr/>
        </p:nvSpPr>
        <p:spPr>
          <a:xfrm>
            <a:off x="543358" y="3673362"/>
            <a:ext cx="9381257" cy="646331"/>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What is an Incident?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An individual occurrence or event.</a:t>
            </a:r>
          </a:p>
        </p:txBody>
      </p:sp>
      <p:pic>
        <p:nvPicPr>
          <p:cNvPr id="7" name="Picture 6">
            <a:extLst>
              <a:ext uri="{FF2B5EF4-FFF2-40B4-BE49-F238E27FC236}">
                <a16:creationId xmlns:a16="http://schemas.microsoft.com/office/drawing/2014/main" id="{97182137-8CE3-689F-76CF-561F9CF21EDF}"/>
              </a:ext>
            </a:extLst>
          </p:cNvPr>
          <p:cNvPicPr>
            <a:picLocks noChangeAspect="1"/>
          </p:cNvPicPr>
          <p:nvPr/>
        </p:nvPicPr>
        <p:blipFill>
          <a:blip r:embed="rId2"/>
          <a:stretch>
            <a:fillRect/>
          </a:stretch>
        </p:blipFill>
        <p:spPr>
          <a:xfrm>
            <a:off x="130731" y="2735395"/>
            <a:ext cx="335309" cy="512108"/>
          </a:xfrm>
          <a:prstGeom prst="rect">
            <a:avLst/>
          </a:prstGeom>
        </p:spPr>
      </p:pic>
      <p:pic>
        <p:nvPicPr>
          <p:cNvPr id="12" name="Picture 11">
            <a:extLst>
              <a:ext uri="{FF2B5EF4-FFF2-40B4-BE49-F238E27FC236}">
                <a16:creationId xmlns:a16="http://schemas.microsoft.com/office/drawing/2014/main" id="{D82ABE17-6F85-8FDE-0E34-A568FA5E098B}"/>
              </a:ext>
            </a:extLst>
          </p:cNvPr>
          <p:cNvPicPr>
            <a:picLocks noChangeAspect="1"/>
          </p:cNvPicPr>
          <p:nvPr/>
        </p:nvPicPr>
        <p:blipFill>
          <a:blip r:embed="rId2"/>
          <a:stretch>
            <a:fillRect/>
          </a:stretch>
        </p:blipFill>
        <p:spPr>
          <a:xfrm>
            <a:off x="130731" y="3613169"/>
            <a:ext cx="335309" cy="512108"/>
          </a:xfrm>
          <a:prstGeom prst="rect">
            <a:avLst/>
          </a:prstGeom>
        </p:spPr>
      </p:pic>
      <p:sp>
        <p:nvSpPr>
          <p:cNvPr id="4" name="TextBox 3">
            <a:extLst>
              <a:ext uri="{FF2B5EF4-FFF2-40B4-BE49-F238E27FC236}">
                <a16:creationId xmlns:a16="http://schemas.microsoft.com/office/drawing/2014/main" id="{51D6C485-CE28-9F0F-E6DA-7E25907B34CB}"/>
              </a:ext>
            </a:extLst>
          </p:cNvPr>
          <p:cNvSpPr txBox="1"/>
          <p:nvPr/>
        </p:nvSpPr>
        <p:spPr>
          <a:xfrm>
            <a:off x="543358" y="4531719"/>
            <a:ext cx="9381257" cy="923330"/>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What is an Accident?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An undesirable or unfortunate happening that occurs unintentionally and usually results in harm, injury, damage, or loss; casualty; mishap.</a:t>
            </a:r>
          </a:p>
        </p:txBody>
      </p:sp>
      <p:pic>
        <p:nvPicPr>
          <p:cNvPr id="5" name="Picture 4">
            <a:extLst>
              <a:ext uri="{FF2B5EF4-FFF2-40B4-BE49-F238E27FC236}">
                <a16:creationId xmlns:a16="http://schemas.microsoft.com/office/drawing/2014/main" id="{5FD639E1-BFCE-DB89-0D25-1977B677A3C4}"/>
              </a:ext>
            </a:extLst>
          </p:cNvPr>
          <p:cNvPicPr>
            <a:picLocks noChangeAspect="1"/>
          </p:cNvPicPr>
          <p:nvPr/>
        </p:nvPicPr>
        <p:blipFill>
          <a:blip r:embed="rId2"/>
          <a:stretch>
            <a:fillRect/>
          </a:stretch>
        </p:blipFill>
        <p:spPr>
          <a:xfrm>
            <a:off x="130731" y="4471526"/>
            <a:ext cx="335309" cy="512108"/>
          </a:xfrm>
          <a:prstGeom prst="rect">
            <a:avLst/>
          </a:prstGeom>
        </p:spPr>
      </p:pic>
    </p:spTree>
    <p:extLst>
      <p:ext uri="{BB962C8B-B14F-4D97-AF65-F5344CB8AC3E}">
        <p14:creationId xmlns:p14="http://schemas.microsoft.com/office/powerpoint/2010/main" val="275730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Workers Compensation Claim Forms</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2071867"/>
            <a:ext cx="8890575" cy="677108"/>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DWC1 – Workers’ Compensation Claim Form</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DWC1 form is given to the employee when an injury occurs on the job.</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2007907"/>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pic>
        <p:nvPicPr>
          <p:cNvPr id="5" name="Picture 4">
            <a:extLst>
              <a:ext uri="{FF2B5EF4-FFF2-40B4-BE49-F238E27FC236}">
                <a16:creationId xmlns:a16="http://schemas.microsoft.com/office/drawing/2014/main" id="{2189667D-3B18-9BC4-58D5-2A98378EAE2D}"/>
              </a:ext>
            </a:extLst>
          </p:cNvPr>
          <p:cNvPicPr>
            <a:picLocks noChangeAspect="1"/>
          </p:cNvPicPr>
          <p:nvPr/>
        </p:nvPicPr>
        <p:blipFill>
          <a:blip r:embed="rId5"/>
          <a:stretch>
            <a:fillRect/>
          </a:stretch>
        </p:blipFill>
        <p:spPr>
          <a:xfrm>
            <a:off x="3240913" y="2931310"/>
            <a:ext cx="3579210" cy="4663605"/>
          </a:xfrm>
          <a:prstGeom prst="rect">
            <a:avLst/>
          </a:prstGeom>
          <a:ln>
            <a:solidFill>
              <a:schemeClr val="tx1"/>
            </a:solidFill>
          </a:ln>
        </p:spPr>
      </p:pic>
    </p:spTree>
    <p:extLst>
      <p:ext uri="{BB962C8B-B14F-4D97-AF65-F5344CB8AC3E}">
        <p14:creationId xmlns:p14="http://schemas.microsoft.com/office/powerpoint/2010/main" val="21982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59828774-E9E3-869F-8B03-FA36BCDB7D25}"/>
              </a:ext>
            </a:extLst>
          </p:cNvPr>
          <p:cNvSpPr/>
          <p:nvPr/>
        </p:nvSpPr>
        <p:spPr>
          <a:xfrm>
            <a:off x="0" y="-469756"/>
            <a:ext cx="10074478" cy="2351647"/>
          </a:xfrm>
          <a:prstGeom prst="wave">
            <a:avLst>
              <a:gd name="adj1" fmla="val 20000"/>
              <a:gd name="adj2" fmla="val 0"/>
            </a:avLst>
          </a:prstGeo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Questions?</a:t>
            </a:r>
          </a:p>
        </p:txBody>
      </p:sp>
      <p:pic>
        <p:nvPicPr>
          <p:cNvPr id="2" name="Picture 1">
            <a:extLst>
              <a:ext uri="{FF2B5EF4-FFF2-40B4-BE49-F238E27FC236}">
                <a16:creationId xmlns:a16="http://schemas.microsoft.com/office/drawing/2014/main" id="{E616ED46-C7D7-F627-8C32-84801F641AEB}"/>
              </a:ext>
            </a:extLst>
          </p:cNvPr>
          <p:cNvPicPr>
            <a:picLocks noChangeAspect="1"/>
          </p:cNvPicPr>
          <p:nvPr/>
        </p:nvPicPr>
        <p:blipFill>
          <a:blip r:embed="rId2"/>
          <a:stretch>
            <a:fillRect/>
          </a:stretch>
        </p:blipFill>
        <p:spPr>
          <a:xfrm>
            <a:off x="3500437" y="2271112"/>
            <a:ext cx="3057525" cy="3438525"/>
          </a:xfrm>
          <a:prstGeom prst="rect">
            <a:avLst/>
          </a:prstGeom>
        </p:spPr>
      </p:pic>
    </p:spTree>
    <p:extLst>
      <p:ext uri="{BB962C8B-B14F-4D97-AF65-F5344CB8AC3E}">
        <p14:creationId xmlns:p14="http://schemas.microsoft.com/office/powerpoint/2010/main" val="23572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AA3AA-AD59-745A-B023-46E647280DDA}"/>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AC91016B-B92C-635E-AB05-B46C7E355FA5}"/>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E923F63D-2A07-F6AA-9262-704AF9864C75}"/>
              </a:ext>
            </a:extLst>
          </p:cNvPr>
          <p:cNvSpPr/>
          <p:nvPr/>
        </p:nvSpPr>
        <p:spPr>
          <a:xfrm>
            <a:off x="0" y="-469756"/>
            <a:ext cx="10074478" cy="2351647"/>
          </a:xfrm>
          <a:prstGeom prst="wave">
            <a:avLst>
              <a:gd name="adj1" fmla="val 20000"/>
              <a:gd name="adj2" fmla="val 0"/>
            </a:avLst>
          </a:prstGeo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34542A42-C1A5-8A5D-FE86-1E3E6E9E464E}"/>
              </a:ext>
            </a:extLst>
          </p:cNvPr>
          <p:cNvSpPr txBox="1"/>
          <p:nvPr/>
        </p:nvSpPr>
        <p:spPr>
          <a:xfrm>
            <a:off x="466043" y="11573"/>
            <a:ext cx="9608435" cy="1569660"/>
          </a:xfrm>
          <a:prstGeom prst="rect">
            <a:avLst/>
          </a:prstGeom>
          <a:noFill/>
        </p:spPr>
        <p:txBody>
          <a:bodyPr wrap="square" rtlCol="0">
            <a:spAutoFit/>
          </a:bodyPr>
          <a:lstStyle/>
          <a:p>
            <a:r>
              <a:rPr lang="en-US" sz="4800" b="1" dirty="0">
                <a:latin typeface="Arial Black" panose="020B0A04020102020204" pitchFamily="34" charset="0"/>
              </a:rPr>
              <a:t>Reasonable Accommodation</a:t>
            </a:r>
          </a:p>
        </p:txBody>
      </p:sp>
      <p:sp>
        <p:nvSpPr>
          <p:cNvPr id="4" name="TextBox 3">
            <a:extLst>
              <a:ext uri="{FF2B5EF4-FFF2-40B4-BE49-F238E27FC236}">
                <a16:creationId xmlns:a16="http://schemas.microsoft.com/office/drawing/2014/main" id="{F9D527A7-3608-C923-A5CC-7B9A728D7757}"/>
              </a:ext>
            </a:extLst>
          </p:cNvPr>
          <p:cNvSpPr txBox="1"/>
          <p:nvPr/>
        </p:nvSpPr>
        <p:spPr>
          <a:xfrm>
            <a:off x="466043" y="1581233"/>
            <a:ext cx="5568576" cy="1077218"/>
          </a:xfrm>
          <a:prstGeom prst="rect">
            <a:avLst/>
          </a:prstGeom>
          <a:noFill/>
        </p:spPr>
        <p:txBody>
          <a:bodyPr wrap="none" rtlCol="0">
            <a:spAutoFit/>
          </a:bodyPr>
          <a:lstStyle/>
          <a:p>
            <a:pPr marL="457200" indent="-457200">
              <a:buFont typeface="Wingdings" panose="05000000000000000000" pitchFamily="2" charset="2"/>
              <a:buChar char="ü"/>
            </a:pPr>
            <a:r>
              <a:rPr lang="en-US" sz="3200" b="1" dirty="0">
                <a:latin typeface="Arial Black" panose="020B0A04020102020204" pitchFamily="34" charset="0"/>
              </a:rPr>
              <a:t>Stay at Work Program</a:t>
            </a:r>
          </a:p>
          <a:p>
            <a:pPr marL="457200" indent="-457200">
              <a:buFont typeface="Wingdings" panose="05000000000000000000" pitchFamily="2" charset="2"/>
              <a:buChar char="ü"/>
            </a:pPr>
            <a:r>
              <a:rPr lang="en-US" sz="3200" b="1" dirty="0">
                <a:latin typeface="Arial Black" panose="020B0A04020102020204" pitchFamily="34" charset="0"/>
              </a:rPr>
              <a:t>Fitness for Duty</a:t>
            </a:r>
          </a:p>
        </p:txBody>
      </p:sp>
      <p:pic>
        <p:nvPicPr>
          <p:cNvPr id="2" name="Picture 1">
            <a:extLst>
              <a:ext uri="{FF2B5EF4-FFF2-40B4-BE49-F238E27FC236}">
                <a16:creationId xmlns:a16="http://schemas.microsoft.com/office/drawing/2014/main" id="{BBFC9690-62EB-9971-EDA8-BD70D1F83B3D}"/>
              </a:ext>
            </a:extLst>
          </p:cNvPr>
          <p:cNvPicPr>
            <a:picLocks noChangeAspect="1"/>
          </p:cNvPicPr>
          <p:nvPr/>
        </p:nvPicPr>
        <p:blipFill>
          <a:blip r:embed="rId2"/>
          <a:stretch>
            <a:fillRect/>
          </a:stretch>
        </p:blipFill>
        <p:spPr>
          <a:xfrm>
            <a:off x="6034619" y="4291315"/>
            <a:ext cx="3117102" cy="3117102"/>
          </a:xfrm>
          <a:prstGeom prst="rect">
            <a:avLst/>
          </a:prstGeom>
        </p:spPr>
      </p:pic>
    </p:spTree>
    <p:extLst>
      <p:ext uri="{BB962C8B-B14F-4D97-AF65-F5344CB8AC3E}">
        <p14:creationId xmlns:p14="http://schemas.microsoft.com/office/powerpoint/2010/main" val="155947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0266A-06AD-DE2F-AD74-9A07A275D106}"/>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DE6AD4ED-1FEC-1654-C6B9-F142BCD09304}"/>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F048695F-9BFE-E18A-AF9F-2DC92B4AAB9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Reasonable Accommodation </a:t>
            </a:r>
          </a:p>
        </p:txBody>
      </p:sp>
      <p:pic>
        <p:nvPicPr>
          <p:cNvPr id="8" name="Picture 7">
            <a:extLst>
              <a:ext uri="{FF2B5EF4-FFF2-40B4-BE49-F238E27FC236}">
                <a16:creationId xmlns:a16="http://schemas.microsoft.com/office/drawing/2014/main" id="{A7A0162C-8995-E6A8-5EFF-BD4EB9B11B8B}"/>
              </a:ext>
            </a:extLst>
          </p:cNvPr>
          <p:cNvPicPr>
            <a:picLocks noChangeAspect="1"/>
          </p:cNvPicPr>
          <p:nvPr/>
        </p:nvPicPr>
        <p:blipFill>
          <a:blip r:embed="rId2"/>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D7E7BC33-A5A4-B5FB-3B2B-789E10695CB6}"/>
              </a:ext>
            </a:extLst>
          </p:cNvPr>
          <p:cNvSpPr txBox="1"/>
          <p:nvPr/>
        </p:nvSpPr>
        <p:spPr>
          <a:xfrm>
            <a:off x="546411" y="1801592"/>
            <a:ext cx="9381257"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Health Clearances</a:t>
            </a:r>
          </a:p>
        </p:txBody>
      </p:sp>
      <p:pic>
        <p:nvPicPr>
          <p:cNvPr id="10" name="Picture 9">
            <a:extLst>
              <a:ext uri="{FF2B5EF4-FFF2-40B4-BE49-F238E27FC236}">
                <a16:creationId xmlns:a16="http://schemas.microsoft.com/office/drawing/2014/main" id="{21A1739A-6E44-44F8-EFCC-19EF54B47ACE}"/>
              </a:ext>
            </a:extLst>
          </p:cNvPr>
          <p:cNvPicPr>
            <a:picLocks noChangeAspect="1"/>
          </p:cNvPicPr>
          <p:nvPr/>
        </p:nvPicPr>
        <p:blipFill>
          <a:blip r:embed="rId2"/>
          <a:stretch>
            <a:fillRect/>
          </a:stretch>
        </p:blipFill>
        <p:spPr>
          <a:xfrm>
            <a:off x="130732" y="2641526"/>
            <a:ext cx="335309" cy="512108"/>
          </a:xfrm>
          <a:prstGeom prst="rect">
            <a:avLst/>
          </a:prstGeom>
        </p:spPr>
      </p:pic>
      <p:sp>
        <p:nvSpPr>
          <p:cNvPr id="11" name="TextBox 10">
            <a:extLst>
              <a:ext uri="{FF2B5EF4-FFF2-40B4-BE49-F238E27FC236}">
                <a16:creationId xmlns:a16="http://schemas.microsoft.com/office/drawing/2014/main" id="{662D6D5E-0385-D1A7-27AF-F78D9827F830}"/>
              </a:ext>
            </a:extLst>
          </p:cNvPr>
          <p:cNvSpPr txBox="1"/>
          <p:nvPr/>
        </p:nvSpPr>
        <p:spPr>
          <a:xfrm>
            <a:off x="546411" y="2698579"/>
            <a:ext cx="9381257"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Reasonable Accommodation Process</a:t>
            </a:r>
          </a:p>
        </p:txBody>
      </p:sp>
      <p:sp>
        <p:nvSpPr>
          <p:cNvPr id="2" name="TextBox 1">
            <a:extLst>
              <a:ext uri="{FF2B5EF4-FFF2-40B4-BE49-F238E27FC236}">
                <a16:creationId xmlns:a16="http://schemas.microsoft.com/office/drawing/2014/main" id="{78BF2E41-B51B-5A6C-A668-1E51D3209A6D}"/>
              </a:ext>
            </a:extLst>
          </p:cNvPr>
          <p:cNvSpPr txBox="1"/>
          <p:nvPr/>
        </p:nvSpPr>
        <p:spPr>
          <a:xfrm>
            <a:off x="546411" y="3547698"/>
            <a:ext cx="9381257" cy="40011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Procedures for Staying at Work with Modified Duties</a:t>
            </a:r>
          </a:p>
        </p:txBody>
      </p:sp>
      <p:sp>
        <p:nvSpPr>
          <p:cNvPr id="6" name="TextBox 5">
            <a:extLst>
              <a:ext uri="{FF2B5EF4-FFF2-40B4-BE49-F238E27FC236}">
                <a16:creationId xmlns:a16="http://schemas.microsoft.com/office/drawing/2014/main" id="{8E50B29F-5160-88BB-31B1-2CFA5FD112F7}"/>
              </a:ext>
            </a:extLst>
          </p:cNvPr>
          <p:cNvSpPr txBox="1"/>
          <p:nvPr/>
        </p:nvSpPr>
        <p:spPr>
          <a:xfrm>
            <a:off x="543358" y="4425716"/>
            <a:ext cx="9381257" cy="369332"/>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Transitional Assignment plan</a:t>
            </a:r>
          </a:p>
        </p:txBody>
      </p:sp>
      <p:pic>
        <p:nvPicPr>
          <p:cNvPr id="7" name="Picture 6">
            <a:extLst>
              <a:ext uri="{FF2B5EF4-FFF2-40B4-BE49-F238E27FC236}">
                <a16:creationId xmlns:a16="http://schemas.microsoft.com/office/drawing/2014/main" id="{52D8284B-8252-0815-DA0C-4D3768A32CAE}"/>
              </a:ext>
            </a:extLst>
          </p:cNvPr>
          <p:cNvPicPr>
            <a:picLocks noChangeAspect="1"/>
          </p:cNvPicPr>
          <p:nvPr/>
        </p:nvPicPr>
        <p:blipFill>
          <a:blip r:embed="rId2"/>
          <a:stretch>
            <a:fillRect/>
          </a:stretch>
        </p:blipFill>
        <p:spPr>
          <a:xfrm>
            <a:off x="130731" y="3487749"/>
            <a:ext cx="335309" cy="512108"/>
          </a:xfrm>
          <a:prstGeom prst="rect">
            <a:avLst/>
          </a:prstGeom>
        </p:spPr>
      </p:pic>
      <p:pic>
        <p:nvPicPr>
          <p:cNvPr id="12" name="Picture 11">
            <a:extLst>
              <a:ext uri="{FF2B5EF4-FFF2-40B4-BE49-F238E27FC236}">
                <a16:creationId xmlns:a16="http://schemas.microsoft.com/office/drawing/2014/main" id="{188D2248-28EC-1091-4DED-6DB209BA9D4D}"/>
              </a:ext>
            </a:extLst>
          </p:cNvPr>
          <p:cNvPicPr>
            <a:picLocks noChangeAspect="1"/>
          </p:cNvPicPr>
          <p:nvPr/>
        </p:nvPicPr>
        <p:blipFill>
          <a:blip r:embed="rId2"/>
          <a:stretch>
            <a:fillRect/>
          </a:stretch>
        </p:blipFill>
        <p:spPr>
          <a:xfrm>
            <a:off x="130731" y="4365523"/>
            <a:ext cx="335309" cy="512108"/>
          </a:xfrm>
          <a:prstGeom prst="rect">
            <a:avLst/>
          </a:prstGeom>
        </p:spPr>
      </p:pic>
      <p:sp>
        <p:nvSpPr>
          <p:cNvPr id="4" name="TextBox 3">
            <a:extLst>
              <a:ext uri="{FF2B5EF4-FFF2-40B4-BE49-F238E27FC236}">
                <a16:creationId xmlns:a16="http://schemas.microsoft.com/office/drawing/2014/main" id="{069423A4-2C22-4AD1-BB7C-FF934E222849}"/>
              </a:ext>
            </a:extLst>
          </p:cNvPr>
          <p:cNvSpPr txBox="1"/>
          <p:nvPr/>
        </p:nvSpPr>
        <p:spPr>
          <a:xfrm>
            <a:off x="543358" y="5284073"/>
            <a:ext cx="9381257" cy="369332"/>
          </a:xfrm>
          <a:prstGeom prst="rect">
            <a:avLst/>
          </a:prstGeom>
          <a:noFill/>
        </p:spPr>
        <p:txBody>
          <a:bodyPr wrap="square" rtlCol="0">
            <a:spAutoFit/>
          </a:bodyPr>
          <a:lstStyle/>
          <a:p>
            <a:r>
              <a:rPr lang="en-US" b="1" dirty="0">
                <a:latin typeface="Poppins" panose="00000500000000000000" pitchFamily="2" charset="0"/>
                <a:cs typeface="Poppins" panose="00000500000000000000" pitchFamily="2" charset="0"/>
              </a:rPr>
              <a:t>Fitness for Duty</a:t>
            </a:r>
          </a:p>
        </p:txBody>
      </p:sp>
      <p:pic>
        <p:nvPicPr>
          <p:cNvPr id="5" name="Picture 4">
            <a:extLst>
              <a:ext uri="{FF2B5EF4-FFF2-40B4-BE49-F238E27FC236}">
                <a16:creationId xmlns:a16="http://schemas.microsoft.com/office/drawing/2014/main" id="{E2056499-DCE8-A81B-39B4-EA8C50283193}"/>
              </a:ext>
            </a:extLst>
          </p:cNvPr>
          <p:cNvPicPr>
            <a:picLocks noChangeAspect="1"/>
          </p:cNvPicPr>
          <p:nvPr/>
        </p:nvPicPr>
        <p:blipFill>
          <a:blip r:embed="rId2"/>
          <a:stretch>
            <a:fillRect/>
          </a:stretch>
        </p:blipFill>
        <p:spPr>
          <a:xfrm>
            <a:off x="130731" y="5223880"/>
            <a:ext cx="335309" cy="512108"/>
          </a:xfrm>
          <a:prstGeom prst="rect">
            <a:avLst/>
          </a:prstGeom>
        </p:spPr>
      </p:pic>
      <p:pic>
        <p:nvPicPr>
          <p:cNvPr id="1030" name="Picture 6" descr="Apron Computer Icons, design, kitchen, black, apron png | PNGWing">
            <a:extLst>
              <a:ext uri="{FF2B5EF4-FFF2-40B4-BE49-F238E27FC236}">
                <a16:creationId xmlns:a16="http://schemas.microsoft.com/office/drawing/2014/main" id="{AA981093-F840-A661-A672-02A993C829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69464" y="4256308"/>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7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FF08B-E2B7-B158-2BC1-C33663DD8D09}"/>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FAE44BAD-4506-D817-62C9-6D69E9CCF5BC}"/>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6E9ACFD7-E011-96F0-E4F5-B30136D5D1CA}"/>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Reasonable Accommodation </a:t>
            </a:r>
          </a:p>
        </p:txBody>
      </p:sp>
      <p:pic>
        <p:nvPicPr>
          <p:cNvPr id="8" name="Picture 7">
            <a:extLst>
              <a:ext uri="{FF2B5EF4-FFF2-40B4-BE49-F238E27FC236}">
                <a16:creationId xmlns:a16="http://schemas.microsoft.com/office/drawing/2014/main" id="{D9A87ADD-09A8-E625-9405-7C651171FDD5}"/>
              </a:ext>
            </a:extLst>
          </p:cNvPr>
          <p:cNvPicPr>
            <a:picLocks noChangeAspect="1"/>
          </p:cNvPicPr>
          <p:nvPr/>
        </p:nvPicPr>
        <p:blipFill>
          <a:blip r:embed="rId2"/>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7ED65EA9-E971-1B4C-99AB-90FBF0B228C1}"/>
              </a:ext>
            </a:extLst>
          </p:cNvPr>
          <p:cNvSpPr txBox="1"/>
          <p:nvPr/>
        </p:nvSpPr>
        <p:spPr>
          <a:xfrm>
            <a:off x="546411" y="1801592"/>
            <a:ext cx="9381257"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Health Clearances</a:t>
            </a:r>
            <a:r>
              <a:rPr lang="en-US" sz="2000" dirty="0">
                <a:latin typeface="Poppins" panose="00000500000000000000" pitchFamily="2" charset="0"/>
                <a:cs typeface="Poppins" panose="00000500000000000000" pitchFamily="2" charset="0"/>
              </a:rPr>
              <a:t>: When an employee returns to work after a leave of more than five working days, he/she must receive a health clearance to work around food (food safety).</a:t>
            </a:r>
            <a:endParaRPr lang="en-US" sz="2000" b="1" dirty="0">
              <a:latin typeface="Poppins" panose="00000500000000000000" pitchFamily="2" charset="0"/>
              <a:cs typeface="Poppins" panose="00000500000000000000" pitchFamily="2" charset="0"/>
            </a:endParaRPr>
          </a:p>
          <a:p>
            <a:endParaRPr lang="en-US" sz="2000" b="1" dirty="0">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5DE3F6B5-FDD8-925E-BD88-75E8A429EB53}"/>
              </a:ext>
            </a:extLst>
          </p:cNvPr>
          <p:cNvPicPr>
            <a:picLocks noChangeAspect="1"/>
          </p:cNvPicPr>
          <p:nvPr/>
        </p:nvPicPr>
        <p:blipFill>
          <a:blip r:embed="rId2"/>
          <a:stretch>
            <a:fillRect/>
          </a:stretch>
        </p:blipFill>
        <p:spPr>
          <a:xfrm>
            <a:off x="130732" y="2884592"/>
            <a:ext cx="335309" cy="512108"/>
          </a:xfrm>
          <a:prstGeom prst="rect">
            <a:avLst/>
          </a:prstGeom>
        </p:spPr>
      </p:pic>
      <p:sp>
        <p:nvSpPr>
          <p:cNvPr id="11" name="TextBox 10">
            <a:extLst>
              <a:ext uri="{FF2B5EF4-FFF2-40B4-BE49-F238E27FC236}">
                <a16:creationId xmlns:a16="http://schemas.microsoft.com/office/drawing/2014/main" id="{F32186BA-0B1D-5638-A9DB-0526D5EF5D87}"/>
              </a:ext>
            </a:extLst>
          </p:cNvPr>
          <p:cNvSpPr txBox="1"/>
          <p:nvPr/>
        </p:nvSpPr>
        <p:spPr>
          <a:xfrm>
            <a:off x="546411" y="2941645"/>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is not for finding out whether or not the employee can so the job, it’s only to ensure the employee is free from contagious disease.</a:t>
            </a:r>
          </a:p>
        </p:txBody>
      </p:sp>
      <p:sp>
        <p:nvSpPr>
          <p:cNvPr id="2" name="TextBox 1">
            <a:extLst>
              <a:ext uri="{FF2B5EF4-FFF2-40B4-BE49-F238E27FC236}">
                <a16:creationId xmlns:a16="http://schemas.microsoft.com/office/drawing/2014/main" id="{7CA2D99C-F081-0047-590B-B224AE0AD453}"/>
              </a:ext>
            </a:extLst>
          </p:cNvPr>
          <p:cNvSpPr txBox="1"/>
          <p:nvPr/>
        </p:nvSpPr>
        <p:spPr>
          <a:xfrm>
            <a:off x="546411" y="3790764"/>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This can be performed by the nurse at the school site or an authorized district doctor (see HR for the list).</a:t>
            </a:r>
          </a:p>
        </p:txBody>
      </p:sp>
      <p:pic>
        <p:nvPicPr>
          <p:cNvPr id="7" name="Picture 6">
            <a:extLst>
              <a:ext uri="{FF2B5EF4-FFF2-40B4-BE49-F238E27FC236}">
                <a16:creationId xmlns:a16="http://schemas.microsoft.com/office/drawing/2014/main" id="{D22577FB-709F-8EE2-B89D-814FC0A280F0}"/>
              </a:ext>
            </a:extLst>
          </p:cNvPr>
          <p:cNvPicPr>
            <a:picLocks noChangeAspect="1"/>
          </p:cNvPicPr>
          <p:nvPr/>
        </p:nvPicPr>
        <p:blipFill>
          <a:blip r:embed="rId2"/>
          <a:stretch>
            <a:fillRect/>
          </a:stretch>
        </p:blipFill>
        <p:spPr>
          <a:xfrm>
            <a:off x="130731" y="3730815"/>
            <a:ext cx="335309" cy="512108"/>
          </a:xfrm>
          <a:prstGeom prst="rect">
            <a:avLst/>
          </a:prstGeom>
        </p:spPr>
      </p:pic>
      <p:pic>
        <p:nvPicPr>
          <p:cNvPr id="13" name="Picture 12">
            <a:extLst>
              <a:ext uri="{FF2B5EF4-FFF2-40B4-BE49-F238E27FC236}">
                <a16:creationId xmlns:a16="http://schemas.microsoft.com/office/drawing/2014/main" id="{F7670F92-E268-E75A-8558-79B04D6C1550}"/>
              </a:ext>
            </a:extLst>
          </p:cNvPr>
          <p:cNvPicPr>
            <a:picLocks noChangeAspect="1"/>
          </p:cNvPicPr>
          <p:nvPr/>
        </p:nvPicPr>
        <p:blipFill>
          <a:blip r:embed="rId3"/>
          <a:stretch>
            <a:fillRect/>
          </a:stretch>
        </p:blipFill>
        <p:spPr>
          <a:xfrm>
            <a:off x="3797701" y="5088436"/>
            <a:ext cx="2462997" cy="2456901"/>
          </a:xfrm>
          <a:prstGeom prst="rect">
            <a:avLst/>
          </a:prstGeom>
        </p:spPr>
      </p:pic>
    </p:spTree>
    <p:extLst>
      <p:ext uri="{BB962C8B-B14F-4D97-AF65-F5344CB8AC3E}">
        <p14:creationId xmlns:p14="http://schemas.microsoft.com/office/powerpoint/2010/main" val="519248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5E4E-CB17-AB41-64FD-B9404AA859E0}"/>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E2D2CF69-B985-EBFE-F625-19D462744730}"/>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2D58C8D3-2DEB-44C9-C00D-869B2EAAA63E}"/>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Treatment Authorization</a:t>
            </a:r>
          </a:p>
          <a:p>
            <a:r>
              <a:rPr lang="en-US" sz="4800" b="1" dirty="0">
                <a:latin typeface="Arial Black" panose="020B0A04020102020204" pitchFamily="34" charset="0"/>
              </a:rPr>
              <a:t>Slip </a:t>
            </a:r>
          </a:p>
        </p:txBody>
      </p:sp>
      <p:pic>
        <p:nvPicPr>
          <p:cNvPr id="6" name="Picture 5">
            <a:extLst>
              <a:ext uri="{FF2B5EF4-FFF2-40B4-BE49-F238E27FC236}">
                <a16:creationId xmlns:a16="http://schemas.microsoft.com/office/drawing/2014/main" id="{C3D2A736-48E5-0F0F-FD51-19AD70DC41C1}"/>
              </a:ext>
            </a:extLst>
          </p:cNvPr>
          <p:cNvPicPr>
            <a:picLocks noChangeAspect="1"/>
          </p:cNvPicPr>
          <p:nvPr/>
        </p:nvPicPr>
        <p:blipFill>
          <a:blip r:embed="rId2"/>
          <a:stretch>
            <a:fillRect/>
          </a:stretch>
        </p:blipFill>
        <p:spPr>
          <a:xfrm>
            <a:off x="2939972" y="1581232"/>
            <a:ext cx="4210290" cy="5928611"/>
          </a:xfrm>
          <a:prstGeom prst="rect">
            <a:avLst/>
          </a:prstGeom>
          <a:ln>
            <a:solidFill>
              <a:schemeClr val="tx1"/>
            </a:solidFill>
          </a:ln>
        </p:spPr>
      </p:pic>
    </p:spTree>
    <p:extLst>
      <p:ext uri="{BB962C8B-B14F-4D97-AF65-F5344CB8AC3E}">
        <p14:creationId xmlns:p14="http://schemas.microsoft.com/office/powerpoint/2010/main" val="81105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DD5A-7AEF-7B7F-7D66-597416002B43}"/>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C949AB60-828F-BA45-EF33-DE4CAA37576B}"/>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4DF8953-C730-C5D8-1888-A986535C561C}"/>
              </a:ext>
            </a:extLst>
          </p:cNvPr>
          <p:cNvSpPr txBox="1"/>
          <p:nvPr/>
        </p:nvSpPr>
        <p:spPr>
          <a:xfrm>
            <a:off x="466042" y="11573"/>
            <a:ext cx="9731253" cy="1569660"/>
          </a:xfrm>
          <a:prstGeom prst="rect">
            <a:avLst/>
          </a:prstGeom>
          <a:noFill/>
        </p:spPr>
        <p:txBody>
          <a:bodyPr wrap="square" rtlCol="0">
            <a:spAutoFit/>
          </a:bodyPr>
          <a:lstStyle/>
          <a:p>
            <a:r>
              <a:rPr lang="en-US" sz="4800" b="1" dirty="0">
                <a:latin typeface="Arial Black" panose="020B0A04020102020204" pitchFamily="34" charset="0"/>
              </a:rPr>
              <a:t>FSD Health Appraisal Form</a:t>
            </a:r>
          </a:p>
          <a:p>
            <a:r>
              <a:rPr lang="en-US" sz="4800" b="1" dirty="0">
                <a:latin typeface="Arial Black" panose="020B0A04020102020204" pitchFamily="34" charset="0"/>
              </a:rPr>
              <a:t>&amp; Food Handler’s Cert. </a:t>
            </a:r>
          </a:p>
        </p:txBody>
      </p:sp>
      <p:pic>
        <p:nvPicPr>
          <p:cNvPr id="4" name="Picture 3">
            <a:extLst>
              <a:ext uri="{FF2B5EF4-FFF2-40B4-BE49-F238E27FC236}">
                <a16:creationId xmlns:a16="http://schemas.microsoft.com/office/drawing/2014/main" id="{56EDC9BF-0085-180A-E4D9-A25B06D42C0E}"/>
              </a:ext>
            </a:extLst>
          </p:cNvPr>
          <p:cNvPicPr>
            <a:picLocks noChangeAspect="1"/>
          </p:cNvPicPr>
          <p:nvPr/>
        </p:nvPicPr>
        <p:blipFill>
          <a:blip r:embed="rId2"/>
          <a:stretch>
            <a:fillRect/>
          </a:stretch>
        </p:blipFill>
        <p:spPr>
          <a:xfrm>
            <a:off x="2133634" y="1581233"/>
            <a:ext cx="5791938" cy="5974601"/>
          </a:xfrm>
          <a:prstGeom prst="rect">
            <a:avLst/>
          </a:prstGeom>
          <a:ln>
            <a:solidFill>
              <a:schemeClr val="tx1"/>
            </a:solidFill>
          </a:ln>
        </p:spPr>
      </p:pic>
    </p:spTree>
    <p:extLst>
      <p:ext uri="{BB962C8B-B14F-4D97-AF65-F5344CB8AC3E}">
        <p14:creationId xmlns:p14="http://schemas.microsoft.com/office/powerpoint/2010/main" val="37403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C2CC8-C592-44A5-6601-CDFAC0ED68B1}"/>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B383DC3C-E58B-C370-F0CE-1851C9609898}"/>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D8694FEC-6A99-904B-0FFE-3A7DFE02D9CE}"/>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Reasonable Accommodation </a:t>
            </a:r>
          </a:p>
        </p:txBody>
      </p:sp>
      <p:pic>
        <p:nvPicPr>
          <p:cNvPr id="8" name="Picture 7">
            <a:extLst>
              <a:ext uri="{FF2B5EF4-FFF2-40B4-BE49-F238E27FC236}">
                <a16:creationId xmlns:a16="http://schemas.microsoft.com/office/drawing/2014/main" id="{7190B0D4-4FA9-7898-1379-9CF78338BDE6}"/>
              </a:ext>
            </a:extLst>
          </p:cNvPr>
          <p:cNvPicPr>
            <a:picLocks noChangeAspect="1"/>
          </p:cNvPicPr>
          <p:nvPr/>
        </p:nvPicPr>
        <p:blipFill>
          <a:blip r:embed="rId2"/>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C6096571-7069-38D1-C542-999F90DDC4B1}"/>
              </a:ext>
            </a:extLst>
          </p:cNvPr>
          <p:cNvSpPr txBox="1"/>
          <p:nvPr/>
        </p:nvSpPr>
        <p:spPr>
          <a:xfrm>
            <a:off x="546411" y="1801592"/>
            <a:ext cx="9381257" cy="1323439"/>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Procedures for Staying at Work with Modified Duties</a:t>
            </a:r>
            <a:r>
              <a:rPr lang="en-US" sz="2000" dirty="0">
                <a:latin typeface="Poppins" panose="00000500000000000000" pitchFamily="2" charset="0"/>
                <a:cs typeface="Poppins" panose="00000500000000000000" pitchFamily="2" charset="0"/>
              </a:rPr>
              <a:t>: If employees brings a doctor’s note with work restrictions, it must be specific, e.g. no lifting more than 25 lbs. It cannot just indicate “light duty”.</a:t>
            </a:r>
            <a:endParaRPr lang="en-US" sz="2000" b="1" dirty="0">
              <a:latin typeface="Poppins" panose="00000500000000000000" pitchFamily="2" charset="0"/>
              <a:cs typeface="Poppins" panose="00000500000000000000" pitchFamily="2" charset="0"/>
            </a:endParaRPr>
          </a:p>
          <a:p>
            <a:endParaRPr lang="en-US" sz="2000" b="1" dirty="0">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88D20BA8-7B36-8B79-FAF3-29D23C514452}"/>
              </a:ext>
            </a:extLst>
          </p:cNvPr>
          <p:cNvPicPr>
            <a:picLocks noChangeAspect="1"/>
          </p:cNvPicPr>
          <p:nvPr/>
        </p:nvPicPr>
        <p:blipFill>
          <a:blip r:embed="rId2"/>
          <a:stretch>
            <a:fillRect/>
          </a:stretch>
        </p:blipFill>
        <p:spPr>
          <a:xfrm>
            <a:off x="130732" y="2930889"/>
            <a:ext cx="335309" cy="512108"/>
          </a:xfrm>
          <a:prstGeom prst="rect">
            <a:avLst/>
          </a:prstGeom>
        </p:spPr>
      </p:pic>
      <p:sp>
        <p:nvSpPr>
          <p:cNvPr id="11" name="TextBox 10">
            <a:extLst>
              <a:ext uri="{FF2B5EF4-FFF2-40B4-BE49-F238E27FC236}">
                <a16:creationId xmlns:a16="http://schemas.microsoft.com/office/drawing/2014/main" id="{B4D4959F-E920-E3F1-DF0E-4F5ACE0BCC9D}"/>
              </a:ext>
            </a:extLst>
          </p:cNvPr>
          <p:cNvSpPr txBox="1"/>
          <p:nvPr/>
        </p:nvSpPr>
        <p:spPr>
          <a:xfrm>
            <a:off x="546411" y="2987942"/>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Complete the Transitional Assignment Plan – 60 days maximum.</a:t>
            </a:r>
          </a:p>
        </p:txBody>
      </p:sp>
      <p:sp>
        <p:nvSpPr>
          <p:cNvPr id="2" name="TextBox 1">
            <a:extLst>
              <a:ext uri="{FF2B5EF4-FFF2-40B4-BE49-F238E27FC236}">
                <a16:creationId xmlns:a16="http://schemas.microsoft.com/office/drawing/2014/main" id="{206D581B-9956-9644-5446-41A2A9C26F4A}"/>
              </a:ext>
            </a:extLst>
          </p:cNvPr>
          <p:cNvSpPr txBox="1"/>
          <p:nvPr/>
        </p:nvSpPr>
        <p:spPr>
          <a:xfrm>
            <a:off x="546410" y="3591724"/>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If employee complains, send back to the doctor with District’s Work Ability Form.</a:t>
            </a:r>
          </a:p>
        </p:txBody>
      </p:sp>
      <p:pic>
        <p:nvPicPr>
          <p:cNvPr id="7" name="Picture 6">
            <a:extLst>
              <a:ext uri="{FF2B5EF4-FFF2-40B4-BE49-F238E27FC236}">
                <a16:creationId xmlns:a16="http://schemas.microsoft.com/office/drawing/2014/main" id="{B3880449-F5EE-1916-D3D7-6D11353FCF29}"/>
              </a:ext>
            </a:extLst>
          </p:cNvPr>
          <p:cNvPicPr>
            <a:picLocks noChangeAspect="1"/>
          </p:cNvPicPr>
          <p:nvPr/>
        </p:nvPicPr>
        <p:blipFill>
          <a:blip r:embed="rId2"/>
          <a:stretch>
            <a:fillRect/>
          </a:stretch>
        </p:blipFill>
        <p:spPr>
          <a:xfrm>
            <a:off x="130730" y="3531775"/>
            <a:ext cx="335309" cy="512108"/>
          </a:xfrm>
          <a:prstGeom prst="rect">
            <a:avLst/>
          </a:prstGeom>
        </p:spPr>
      </p:pic>
      <p:sp>
        <p:nvSpPr>
          <p:cNvPr id="4" name="TextBox 3">
            <a:extLst>
              <a:ext uri="{FF2B5EF4-FFF2-40B4-BE49-F238E27FC236}">
                <a16:creationId xmlns:a16="http://schemas.microsoft.com/office/drawing/2014/main" id="{D59126F9-6976-25E7-645A-B9E21CD987B4}"/>
              </a:ext>
            </a:extLst>
          </p:cNvPr>
          <p:cNvSpPr txBox="1"/>
          <p:nvPr/>
        </p:nvSpPr>
        <p:spPr>
          <a:xfrm>
            <a:off x="546410" y="4551252"/>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May update document (TAP) with new restrictions.</a:t>
            </a:r>
          </a:p>
        </p:txBody>
      </p:sp>
      <p:pic>
        <p:nvPicPr>
          <p:cNvPr id="5" name="Picture 4">
            <a:extLst>
              <a:ext uri="{FF2B5EF4-FFF2-40B4-BE49-F238E27FC236}">
                <a16:creationId xmlns:a16="http://schemas.microsoft.com/office/drawing/2014/main" id="{EE2688FF-35C8-0DF9-97F4-95EF46B36873}"/>
              </a:ext>
            </a:extLst>
          </p:cNvPr>
          <p:cNvPicPr>
            <a:picLocks noChangeAspect="1"/>
          </p:cNvPicPr>
          <p:nvPr/>
        </p:nvPicPr>
        <p:blipFill>
          <a:blip r:embed="rId2"/>
          <a:stretch>
            <a:fillRect/>
          </a:stretch>
        </p:blipFill>
        <p:spPr>
          <a:xfrm>
            <a:off x="130729" y="4499243"/>
            <a:ext cx="335309" cy="512108"/>
          </a:xfrm>
          <a:prstGeom prst="rect">
            <a:avLst/>
          </a:prstGeom>
        </p:spPr>
      </p:pic>
      <p:pic>
        <p:nvPicPr>
          <p:cNvPr id="3076" name="Picture 4" descr="Medical history - Free medical icons">
            <a:extLst>
              <a:ext uri="{FF2B5EF4-FFF2-40B4-BE49-F238E27FC236}">
                <a16:creationId xmlns:a16="http://schemas.microsoft.com/office/drawing/2014/main" id="{3A4B1C67-950E-BDC9-2673-192BC093D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395" y="5100797"/>
            <a:ext cx="2455610" cy="245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823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50556-FE93-E24F-BA81-F67D5ECCB37A}"/>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EF628113-8805-EB78-33B3-9E0A31398F66}"/>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6FA8954B-EB28-7597-318A-8230FA5FB371}"/>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Reasonable Accommodation </a:t>
            </a:r>
          </a:p>
        </p:txBody>
      </p:sp>
      <p:pic>
        <p:nvPicPr>
          <p:cNvPr id="8" name="Picture 7">
            <a:extLst>
              <a:ext uri="{FF2B5EF4-FFF2-40B4-BE49-F238E27FC236}">
                <a16:creationId xmlns:a16="http://schemas.microsoft.com/office/drawing/2014/main" id="{0775336E-7CE5-679D-A3E6-867ACD04FF9F}"/>
              </a:ext>
            </a:extLst>
          </p:cNvPr>
          <p:cNvPicPr>
            <a:picLocks noChangeAspect="1"/>
          </p:cNvPicPr>
          <p:nvPr/>
        </p:nvPicPr>
        <p:blipFill>
          <a:blip r:embed="rId2"/>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C9E53425-B27F-F891-BD95-C07E01CE5A73}"/>
              </a:ext>
            </a:extLst>
          </p:cNvPr>
          <p:cNvSpPr txBox="1"/>
          <p:nvPr/>
        </p:nvSpPr>
        <p:spPr>
          <a:xfrm>
            <a:off x="546411" y="1801592"/>
            <a:ext cx="9381257" cy="163121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Arranged when an employee cannot perform the essential functions of the job</a:t>
            </a:r>
            <a:r>
              <a:rPr lang="en-US" sz="2000" dirty="0">
                <a:latin typeface="Poppins" panose="00000500000000000000" pitchFamily="2" charset="0"/>
                <a:cs typeface="Poppins" panose="00000500000000000000" pitchFamily="2" charset="0"/>
              </a:rPr>
              <a:t>: This usually occurs when an employee has work restrictions that we cannot accommodate, e.g. no standing, no use of the left hand, must take a break every 20 minutes.</a:t>
            </a:r>
            <a:endParaRPr lang="en-US" sz="2000" b="1" dirty="0">
              <a:latin typeface="Poppins" panose="00000500000000000000" pitchFamily="2" charset="0"/>
              <a:cs typeface="Poppins" panose="00000500000000000000" pitchFamily="2" charset="0"/>
            </a:endParaRPr>
          </a:p>
          <a:p>
            <a:endParaRPr lang="en-US" sz="2000" b="1" dirty="0">
              <a:latin typeface="Poppins" panose="00000500000000000000" pitchFamily="2" charset="0"/>
              <a:cs typeface="Poppins" panose="00000500000000000000" pitchFamily="2" charset="0"/>
            </a:endParaRPr>
          </a:p>
        </p:txBody>
      </p:sp>
      <p:pic>
        <p:nvPicPr>
          <p:cNvPr id="10" name="Picture 9">
            <a:extLst>
              <a:ext uri="{FF2B5EF4-FFF2-40B4-BE49-F238E27FC236}">
                <a16:creationId xmlns:a16="http://schemas.microsoft.com/office/drawing/2014/main" id="{E7E89B30-E4B9-787A-CFC8-6AA9EF971907}"/>
              </a:ext>
            </a:extLst>
          </p:cNvPr>
          <p:cNvPicPr>
            <a:picLocks noChangeAspect="1"/>
          </p:cNvPicPr>
          <p:nvPr/>
        </p:nvPicPr>
        <p:blipFill>
          <a:blip r:embed="rId2"/>
          <a:stretch>
            <a:fillRect/>
          </a:stretch>
        </p:blipFill>
        <p:spPr>
          <a:xfrm>
            <a:off x="130732" y="3289704"/>
            <a:ext cx="335309" cy="512108"/>
          </a:xfrm>
          <a:prstGeom prst="rect">
            <a:avLst/>
          </a:prstGeom>
        </p:spPr>
      </p:pic>
      <p:sp>
        <p:nvSpPr>
          <p:cNvPr id="11" name="TextBox 10">
            <a:extLst>
              <a:ext uri="{FF2B5EF4-FFF2-40B4-BE49-F238E27FC236}">
                <a16:creationId xmlns:a16="http://schemas.microsoft.com/office/drawing/2014/main" id="{5753B1F9-65FE-9DC6-9F9B-76B7241F561F}"/>
              </a:ext>
            </a:extLst>
          </p:cNvPr>
          <p:cNvSpPr txBox="1"/>
          <p:nvPr/>
        </p:nvSpPr>
        <p:spPr>
          <a:xfrm>
            <a:off x="546411" y="3346757"/>
            <a:ext cx="9381257" cy="707886"/>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work restrictions can be told to you by the employee or given to you by a doctor’s note.</a:t>
            </a:r>
          </a:p>
        </p:txBody>
      </p:sp>
      <p:sp>
        <p:nvSpPr>
          <p:cNvPr id="2" name="TextBox 1">
            <a:extLst>
              <a:ext uri="{FF2B5EF4-FFF2-40B4-BE49-F238E27FC236}">
                <a16:creationId xmlns:a16="http://schemas.microsoft.com/office/drawing/2014/main" id="{398291EE-DA03-AE04-6839-C2505422EA18}"/>
              </a:ext>
            </a:extLst>
          </p:cNvPr>
          <p:cNvSpPr txBox="1"/>
          <p:nvPr/>
        </p:nvSpPr>
        <p:spPr>
          <a:xfrm>
            <a:off x="546410" y="4216757"/>
            <a:ext cx="9381257" cy="400110"/>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We do not accommodate for “perceived” disabilities.</a:t>
            </a:r>
          </a:p>
        </p:txBody>
      </p:sp>
      <p:pic>
        <p:nvPicPr>
          <p:cNvPr id="7" name="Picture 6">
            <a:extLst>
              <a:ext uri="{FF2B5EF4-FFF2-40B4-BE49-F238E27FC236}">
                <a16:creationId xmlns:a16="http://schemas.microsoft.com/office/drawing/2014/main" id="{0D444BCA-AAF3-4743-B51C-F2497144A1B3}"/>
              </a:ext>
            </a:extLst>
          </p:cNvPr>
          <p:cNvPicPr>
            <a:picLocks noChangeAspect="1"/>
          </p:cNvPicPr>
          <p:nvPr/>
        </p:nvPicPr>
        <p:blipFill>
          <a:blip r:embed="rId2"/>
          <a:stretch>
            <a:fillRect/>
          </a:stretch>
        </p:blipFill>
        <p:spPr>
          <a:xfrm>
            <a:off x="130730" y="4156808"/>
            <a:ext cx="335309" cy="512108"/>
          </a:xfrm>
          <a:prstGeom prst="rect">
            <a:avLst/>
          </a:prstGeom>
        </p:spPr>
      </p:pic>
      <p:pic>
        <p:nvPicPr>
          <p:cNvPr id="6" name="Picture 5">
            <a:extLst>
              <a:ext uri="{FF2B5EF4-FFF2-40B4-BE49-F238E27FC236}">
                <a16:creationId xmlns:a16="http://schemas.microsoft.com/office/drawing/2014/main" id="{97FD7994-BF23-23CF-253D-C2B82735FB05}"/>
              </a:ext>
            </a:extLst>
          </p:cNvPr>
          <p:cNvPicPr>
            <a:picLocks noChangeAspect="1"/>
          </p:cNvPicPr>
          <p:nvPr/>
        </p:nvPicPr>
        <p:blipFill>
          <a:blip r:embed="rId3"/>
          <a:stretch>
            <a:fillRect/>
          </a:stretch>
        </p:blipFill>
        <p:spPr>
          <a:xfrm>
            <a:off x="3800749" y="5076860"/>
            <a:ext cx="2456901" cy="2456901"/>
          </a:xfrm>
          <a:prstGeom prst="rect">
            <a:avLst/>
          </a:prstGeom>
        </p:spPr>
      </p:pic>
    </p:spTree>
    <p:extLst>
      <p:ext uri="{BB962C8B-B14F-4D97-AF65-F5344CB8AC3E}">
        <p14:creationId xmlns:p14="http://schemas.microsoft.com/office/powerpoint/2010/main" val="4184645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4C241-90B8-6AFA-15A1-F263EF625226}"/>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6FEC214B-E0AD-D556-F833-9BFDCFB05748}"/>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4098" name="Picture 2" descr="Medical history - Free medical icons">
            <a:extLst>
              <a:ext uri="{FF2B5EF4-FFF2-40B4-BE49-F238E27FC236}">
                <a16:creationId xmlns:a16="http://schemas.microsoft.com/office/drawing/2014/main" id="{64D0F033-1DEB-4B02-73E2-BD0792833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190" y="1467143"/>
            <a:ext cx="2455611" cy="24556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A48CD4-5FE5-57D4-E835-EC89C8459D26}"/>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Reasonable Accommodation Process </a:t>
            </a:r>
          </a:p>
        </p:txBody>
      </p:sp>
      <p:pic>
        <p:nvPicPr>
          <p:cNvPr id="8" name="Picture 7">
            <a:extLst>
              <a:ext uri="{FF2B5EF4-FFF2-40B4-BE49-F238E27FC236}">
                <a16:creationId xmlns:a16="http://schemas.microsoft.com/office/drawing/2014/main" id="{64A97915-B2E6-5434-3D53-DA0356CE9B0F}"/>
              </a:ext>
            </a:extLst>
          </p:cNvPr>
          <p:cNvPicPr>
            <a:picLocks noChangeAspect="1"/>
          </p:cNvPicPr>
          <p:nvPr/>
        </p:nvPicPr>
        <p:blipFill>
          <a:blip r:embed="rId3"/>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CCD0FF21-21DB-1150-BA0A-190DED0978A0}"/>
              </a:ext>
            </a:extLst>
          </p:cNvPr>
          <p:cNvSpPr txBox="1"/>
          <p:nvPr/>
        </p:nvSpPr>
        <p:spPr>
          <a:xfrm>
            <a:off x="546411" y="1801592"/>
            <a:ext cx="9381257" cy="4832092"/>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Involves</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Set up time for meeting.</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Evaluate job description.</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Engage in an “Interactive Process” (IP) meeting.</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Employee must bring medical documentation to support need for assistance.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Write down what we can or cannot accommodate.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Information must be kept confidential.</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Must evaluate “essential job functions” and if accommodations will suffice for the employee to perform the job.</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Reasonable Accommodation is completed in the Attachment A (Record of Interactive Process).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If it’s determined that the employer cannot accommodate, the employee should be referred to the “Reasonable Accommodation” committee.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Employee must complete Attachment B (Reasonable Accommodation Application).</a:t>
            </a:r>
          </a:p>
          <a:p>
            <a:pPr marL="742950" lvl="1" indent="-28575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pic>
        <p:nvPicPr>
          <p:cNvPr id="4" name="Picture 3">
            <a:extLst>
              <a:ext uri="{FF2B5EF4-FFF2-40B4-BE49-F238E27FC236}">
                <a16:creationId xmlns:a16="http://schemas.microsoft.com/office/drawing/2014/main" id="{29823827-AFF9-BA60-C2DE-0751B60E8558}"/>
              </a:ext>
            </a:extLst>
          </p:cNvPr>
          <p:cNvPicPr>
            <a:picLocks noChangeAspect="1"/>
          </p:cNvPicPr>
          <p:nvPr/>
        </p:nvPicPr>
        <p:blipFill>
          <a:blip r:embed="rId4"/>
          <a:stretch>
            <a:fillRect/>
          </a:stretch>
        </p:blipFill>
        <p:spPr>
          <a:xfrm>
            <a:off x="7370799" y="6351595"/>
            <a:ext cx="1249763" cy="1246661"/>
          </a:xfrm>
          <a:prstGeom prst="rect">
            <a:avLst/>
          </a:prstGeom>
        </p:spPr>
      </p:pic>
    </p:spTree>
    <p:extLst>
      <p:ext uri="{BB962C8B-B14F-4D97-AF65-F5344CB8AC3E}">
        <p14:creationId xmlns:p14="http://schemas.microsoft.com/office/powerpoint/2010/main" val="67015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3742F-C813-801D-350C-2F7B9D73A06F}"/>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E244954A-C319-208D-DF33-9D877C0E5E6D}"/>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CE188C0F-9335-AE14-08EE-B653E34D06CE}"/>
              </a:ext>
            </a:extLst>
          </p:cNvPr>
          <p:cNvSpPr txBox="1"/>
          <p:nvPr/>
        </p:nvSpPr>
        <p:spPr>
          <a:xfrm>
            <a:off x="466042" y="11573"/>
            <a:ext cx="9731253" cy="1569660"/>
          </a:xfrm>
          <a:prstGeom prst="rect">
            <a:avLst/>
          </a:prstGeom>
          <a:noFill/>
        </p:spPr>
        <p:txBody>
          <a:bodyPr wrap="square" rtlCol="0">
            <a:spAutoFit/>
          </a:bodyPr>
          <a:lstStyle/>
          <a:p>
            <a:r>
              <a:rPr lang="en-US" sz="4800" b="1" dirty="0">
                <a:latin typeface="Arial Black" panose="020B0A04020102020204" pitchFamily="34" charset="0"/>
              </a:rPr>
              <a:t>Transitional Work Assignment </a:t>
            </a:r>
          </a:p>
        </p:txBody>
      </p:sp>
      <p:pic>
        <p:nvPicPr>
          <p:cNvPr id="5" name="Picture 4">
            <a:extLst>
              <a:ext uri="{FF2B5EF4-FFF2-40B4-BE49-F238E27FC236}">
                <a16:creationId xmlns:a16="http://schemas.microsoft.com/office/drawing/2014/main" id="{276C1569-C1AB-E671-9FD4-8A181D6C51A7}"/>
              </a:ext>
            </a:extLst>
          </p:cNvPr>
          <p:cNvPicPr>
            <a:picLocks noChangeAspect="1"/>
          </p:cNvPicPr>
          <p:nvPr/>
        </p:nvPicPr>
        <p:blipFill>
          <a:blip r:embed="rId2"/>
          <a:stretch>
            <a:fillRect/>
          </a:stretch>
        </p:blipFill>
        <p:spPr>
          <a:xfrm>
            <a:off x="2765417" y="1581233"/>
            <a:ext cx="4561362" cy="5969751"/>
          </a:xfrm>
          <a:prstGeom prst="rect">
            <a:avLst/>
          </a:prstGeom>
          <a:ln>
            <a:solidFill>
              <a:schemeClr val="tx1"/>
            </a:solidFill>
          </a:ln>
        </p:spPr>
      </p:pic>
    </p:spTree>
    <p:extLst>
      <p:ext uri="{BB962C8B-B14F-4D97-AF65-F5344CB8AC3E}">
        <p14:creationId xmlns:p14="http://schemas.microsoft.com/office/powerpoint/2010/main" val="120642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Workers Compensation Claim Forms</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2071867"/>
            <a:ext cx="8890575" cy="677108"/>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DWC1 – Workers’ Compensation Claim Form</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DWC1 form is given to the employee when an injury occurs on the job.</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2007907"/>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pic>
        <p:nvPicPr>
          <p:cNvPr id="6" name="Picture 5">
            <a:extLst>
              <a:ext uri="{FF2B5EF4-FFF2-40B4-BE49-F238E27FC236}">
                <a16:creationId xmlns:a16="http://schemas.microsoft.com/office/drawing/2014/main" id="{A072A15E-3AB5-C749-F971-4C8D942245B2}"/>
              </a:ext>
            </a:extLst>
          </p:cNvPr>
          <p:cNvPicPr>
            <a:picLocks noChangeAspect="1"/>
          </p:cNvPicPr>
          <p:nvPr/>
        </p:nvPicPr>
        <p:blipFill>
          <a:blip r:embed="rId5"/>
          <a:stretch>
            <a:fillRect/>
          </a:stretch>
        </p:blipFill>
        <p:spPr>
          <a:xfrm>
            <a:off x="1926028" y="2951546"/>
            <a:ext cx="6201903" cy="4596489"/>
          </a:xfrm>
          <a:prstGeom prst="rect">
            <a:avLst/>
          </a:prstGeom>
          <a:ln>
            <a:solidFill>
              <a:schemeClr val="tx1"/>
            </a:solidFill>
          </a:ln>
        </p:spPr>
      </p:pic>
    </p:spTree>
    <p:extLst>
      <p:ext uri="{BB962C8B-B14F-4D97-AF65-F5344CB8AC3E}">
        <p14:creationId xmlns:p14="http://schemas.microsoft.com/office/powerpoint/2010/main" val="1096276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96FC6-E620-2101-DCC0-DC2DD40052E1}"/>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17E8ABCB-00C6-8D84-3F36-4B67337A3641}"/>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ACD41C84-BD44-B051-6B93-81DDCCF94523}"/>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Reasonable Accommodation Process </a:t>
            </a:r>
          </a:p>
        </p:txBody>
      </p:sp>
      <p:pic>
        <p:nvPicPr>
          <p:cNvPr id="8" name="Picture 7">
            <a:extLst>
              <a:ext uri="{FF2B5EF4-FFF2-40B4-BE49-F238E27FC236}">
                <a16:creationId xmlns:a16="http://schemas.microsoft.com/office/drawing/2014/main" id="{0A3A41B0-AF90-9181-6BB3-7F2EADB14EA5}"/>
              </a:ext>
            </a:extLst>
          </p:cNvPr>
          <p:cNvPicPr>
            <a:picLocks noChangeAspect="1"/>
          </p:cNvPicPr>
          <p:nvPr/>
        </p:nvPicPr>
        <p:blipFill>
          <a:blip r:embed="rId2"/>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D6A19C14-A181-7EF2-2454-9087745754B3}"/>
              </a:ext>
            </a:extLst>
          </p:cNvPr>
          <p:cNvSpPr txBox="1"/>
          <p:nvPr/>
        </p:nvSpPr>
        <p:spPr>
          <a:xfrm>
            <a:off x="546411" y="1801592"/>
            <a:ext cx="9381257" cy="2616101"/>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Transitional Work Assignment</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Write down what employee either can do or can’t do.</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Enter dates for the modified duty.</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Can be for less working hours.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Timeframe is only until next doctor visit.</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Must update TAP when you get new doctor’s note.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Keep confidential in file.</a:t>
            </a:r>
          </a:p>
          <a:p>
            <a:pPr lvl="1"/>
            <a:endParaRPr lang="en-US" dirty="0">
              <a:latin typeface="Poppins" panose="00000500000000000000" pitchFamily="2" charset="0"/>
              <a:cs typeface="Poppins" panose="00000500000000000000" pitchFamily="2" charset="0"/>
            </a:endParaRPr>
          </a:p>
          <a:p>
            <a:pPr marL="742950" lvl="1" indent="-28575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DAE0EAD9-10B4-1981-80E3-16866F4C1249}"/>
              </a:ext>
            </a:extLst>
          </p:cNvPr>
          <p:cNvPicPr>
            <a:picLocks noChangeAspect="1"/>
          </p:cNvPicPr>
          <p:nvPr/>
        </p:nvPicPr>
        <p:blipFill>
          <a:blip r:embed="rId3"/>
          <a:stretch>
            <a:fillRect/>
          </a:stretch>
        </p:blipFill>
        <p:spPr>
          <a:xfrm>
            <a:off x="3800749" y="5091482"/>
            <a:ext cx="2456901" cy="2450804"/>
          </a:xfrm>
          <a:prstGeom prst="rect">
            <a:avLst/>
          </a:prstGeom>
        </p:spPr>
      </p:pic>
    </p:spTree>
    <p:extLst>
      <p:ext uri="{BB962C8B-B14F-4D97-AF65-F5344CB8AC3E}">
        <p14:creationId xmlns:p14="http://schemas.microsoft.com/office/powerpoint/2010/main" val="3926045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F5E0C-C103-D2A7-995C-2244D4F4133D}"/>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81E03533-8136-AAC9-280D-473C0CD925CD}"/>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6291F721-7799-C183-12FA-463AFD3477C3}"/>
              </a:ext>
            </a:extLst>
          </p:cNvPr>
          <p:cNvSpPr txBox="1"/>
          <p:nvPr/>
        </p:nvSpPr>
        <p:spPr>
          <a:xfrm>
            <a:off x="466043" y="11573"/>
            <a:ext cx="9812276" cy="1323439"/>
          </a:xfrm>
          <a:prstGeom prst="rect">
            <a:avLst/>
          </a:prstGeom>
          <a:noFill/>
        </p:spPr>
        <p:txBody>
          <a:bodyPr wrap="square" rtlCol="0">
            <a:spAutoFit/>
          </a:bodyPr>
          <a:lstStyle/>
          <a:p>
            <a:r>
              <a:rPr lang="en-US" sz="4800" b="1" dirty="0">
                <a:latin typeface="Arial Black" panose="020B0A04020102020204" pitchFamily="34" charset="0"/>
              </a:rPr>
              <a:t>Practice:</a:t>
            </a:r>
          </a:p>
          <a:p>
            <a:r>
              <a:rPr lang="en-US" sz="3200" b="1" dirty="0">
                <a:latin typeface="Arial Black" panose="020B0A04020102020204" pitchFamily="34" charset="0"/>
              </a:rPr>
              <a:t>Transitional Assignment Plan 4-hour FSW </a:t>
            </a:r>
          </a:p>
        </p:txBody>
      </p:sp>
      <p:pic>
        <p:nvPicPr>
          <p:cNvPr id="8" name="Picture 7">
            <a:extLst>
              <a:ext uri="{FF2B5EF4-FFF2-40B4-BE49-F238E27FC236}">
                <a16:creationId xmlns:a16="http://schemas.microsoft.com/office/drawing/2014/main" id="{649DCB4B-2C59-886D-FC5A-AED941DEA4D1}"/>
              </a:ext>
            </a:extLst>
          </p:cNvPr>
          <p:cNvPicPr>
            <a:picLocks noChangeAspect="1"/>
          </p:cNvPicPr>
          <p:nvPr/>
        </p:nvPicPr>
        <p:blipFill>
          <a:blip r:embed="rId2"/>
          <a:stretch>
            <a:fillRect/>
          </a:stretch>
        </p:blipFill>
        <p:spPr>
          <a:xfrm>
            <a:off x="130732" y="2033899"/>
            <a:ext cx="335309" cy="512108"/>
          </a:xfrm>
          <a:prstGeom prst="rect">
            <a:avLst/>
          </a:prstGeom>
        </p:spPr>
      </p:pic>
      <p:sp>
        <p:nvSpPr>
          <p:cNvPr id="9" name="TextBox 8">
            <a:extLst>
              <a:ext uri="{FF2B5EF4-FFF2-40B4-BE49-F238E27FC236}">
                <a16:creationId xmlns:a16="http://schemas.microsoft.com/office/drawing/2014/main" id="{8EB22269-23F0-8755-6F6C-7DC3F8243892}"/>
              </a:ext>
            </a:extLst>
          </p:cNvPr>
          <p:cNvSpPr txBox="1"/>
          <p:nvPr/>
        </p:nvSpPr>
        <p:spPr>
          <a:xfrm>
            <a:off x="546411" y="2090952"/>
            <a:ext cx="9381257" cy="153888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Work Restrictions</a:t>
            </a:r>
            <a:r>
              <a:rPr lang="en-US" sz="2000" dirty="0">
                <a:latin typeface="Poppins" panose="00000500000000000000" pitchFamily="2" charset="0"/>
                <a:cs typeface="Poppins" panose="00000500000000000000" pitchFamily="2" charset="0"/>
              </a:rPr>
              <a:t>: No lifting over 25 lbs., must have a 10-minute break every four hours and no going into the freezer.</a:t>
            </a:r>
            <a:endParaRPr lang="en-US" dirty="0">
              <a:latin typeface="Poppins" panose="00000500000000000000" pitchFamily="2" charset="0"/>
              <a:cs typeface="Poppins" panose="00000500000000000000" pitchFamily="2" charset="0"/>
            </a:endParaRPr>
          </a:p>
          <a:p>
            <a:pPr lvl="1"/>
            <a:endParaRPr lang="en-US" dirty="0">
              <a:latin typeface="Poppins" panose="00000500000000000000" pitchFamily="2" charset="0"/>
              <a:cs typeface="Poppins" panose="00000500000000000000" pitchFamily="2" charset="0"/>
            </a:endParaRPr>
          </a:p>
          <a:p>
            <a:pPr lvl="1"/>
            <a:endParaRPr lang="en-US" dirty="0">
              <a:latin typeface="Poppins" panose="00000500000000000000" pitchFamily="2" charset="0"/>
              <a:cs typeface="Poppins" panose="00000500000000000000" pitchFamily="2" charset="0"/>
            </a:endParaRPr>
          </a:p>
          <a:p>
            <a:pPr marL="742950" lvl="1" indent="-28575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3DBC8392-6493-104E-FF18-8BE643D96079}"/>
              </a:ext>
            </a:extLst>
          </p:cNvPr>
          <p:cNvSpPr txBox="1"/>
          <p:nvPr/>
        </p:nvSpPr>
        <p:spPr>
          <a:xfrm>
            <a:off x="466041" y="1335012"/>
            <a:ext cx="7875874" cy="461665"/>
          </a:xfrm>
          <a:prstGeom prst="rect">
            <a:avLst/>
          </a:prstGeom>
          <a:noFill/>
        </p:spPr>
        <p:txBody>
          <a:bodyPr wrap="none" rtlCol="0">
            <a:spAutoFit/>
          </a:bodyPr>
          <a:lstStyle/>
          <a:p>
            <a:r>
              <a:rPr lang="en-US" sz="2400" dirty="0">
                <a:latin typeface="Poppins" panose="00000500000000000000" pitchFamily="2" charset="0"/>
                <a:cs typeface="Poppins" panose="00000500000000000000" pitchFamily="2" charset="0"/>
              </a:rPr>
              <a:t>Can you accommodate the following restrictions?</a:t>
            </a:r>
          </a:p>
        </p:txBody>
      </p:sp>
      <p:pic>
        <p:nvPicPr>
          <p:cNvPr id="5" name="Picture 4">
            <a:extLst>
              <a:ext uri="{FF2B5EF4-FFF2-40B4-BE49-F238E27FC236}">
                <a16:creationId xmlns:a16="http://schemas.microsoft.com/office/drawing/2014/main" id="{9E77E302-7236-5AD5-4991-5C76CEE96AFA}"/>
              </a:ext>
            </a:extLst>
          </p:cNvPr>
          <p:cNvPicPr>
            <a:picLocks noChangeAspect="1"/>
          </p:cNvPicPr>
          <p:nvPr/>
        </p:nvPicPr>
        <p:blipFill>
          <a:blip r:embed="rId2"/>
          <a:stretch>
            <a:fillRect/>
          </a:stretch>
        </p:blipFill>
        <p:spPr>
          <a:xfrm>
            <a:off x="130732" y="4301720"/>
            <a:ext cx="335309" cy="512108"/>
          </a:xfrm>
          <a:prstGeom prst="rect">
            <a:avLst/>
          </a:prstGeom>
        </p:spPr>
      </p:pic>
      <p:sp>
        <p:nvSpPr>
          <p:cNvPr id="6" name="TextBox 5">
            <a:extLst>
              <a:ext uri="{FF2B5EF4-FFF2-40B4-BE49-F238E27FC236}">
                <a16:creationId xmlns:a16="http://schemas.microsoft.com/office/drawing/2014/main" id="{E2D8E00C-21DB-42C3-8662-F4176F8E7C9F}"/>
              </a:ext>
            </a:extLst>
          </p:cNvPr>
          <p:cNvSpPr txBox="1"/>
          <p:nvPr/>
        </p:nvSpPr>
        <p:spPr>
          <a:xfrm>
            <a:off x="546411" y="4358773"/>
            <a:ext cx="9381257" cy="123110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Work Restrictions</a:t>
            </a:r>
            <a:r>
              <a:rPr lang="en-US" sz="2000" dirty="0">
                <a:latin typeface="Poppins" panose="00000500000000000000" pitchFamily="2" charset="0"/>
                <a:cs typeface="Poppins" panose="00000500000000000000" pitchFamily="2" charset="0"/>
              </a:rPr>
              <a:t>: Sitting work only.</a:t>
            </a:r>
            <a:endParaRPr lang="en-US" dirty="0">
              <a:latin typeface="Poppins" panose="00000500000000000000" pitchFamily="2" charset="0"/>
              <a:cs typeface="Poppins" panose="00000500000000000000" pitchFamily="2" charset="0"/>
            </a:endParaRPr>
          </a:p>
          <a:p>
            <a:pPr lvl="1"/>
            <a:endParaRPr lang="en-US" dirty="0">
              <a:latin typeface="Poppins" panose="00000500000000000000" pitchFamily="2" charset="0"/>
              <a:cs typeface="Poppins" panose="00000500000000000000" pitchFamily="2" charset="0"/>
            </a:endParaRPr>
          </a:p>
          <a:p>
            <a:pPr lvl="1"/>
            <a:endParaRPr lang="en-US" dirty="0">
              <a:latin typeface="Poppins" panose="00000500000000000000" pitchFamily="2" charset="0"/>
              <a:cs typeface="Poppins" panose="00000500000000000000" pitchFamily="2" charset="0"/>
            </a:endParaRPr>
          </a:p>
          <a:p>
            <a:pPr marL="742950" lvl="1" indent="-285750">
              <a:buFont typeface="Wingdings" panose="05000000000000000000" pitchFamily="2" charset="2"/>
              <a:buChar char="ü"/>
            </a:pPr>
            <a:endParaRPr lang="en-US" dirty="0">
              <a:latin typeface="Poppins" panose="00000500000000000000" pitchFamily="2" charset="0"/>
              <a:cs typeface="Poppins" panose="00000500000000000000" pitchFamily="2" charset="0"/>
            </a:endParaRPr>
          </a:p>
        </p:txBody>
      </p:sp>
      <p:grpSp>
        <p:nvGrpSpPr>
          <p:cNvPr id="15" name="Group 14">
            <a:extLst>
              <a:ext uri="{FF2B5EF4-FFF2-40B4-BE49-F238E27FC236}">
                <a16:creationId xmlns:a16="http://schemas.microsoft.com/office/drawing/2014/main" id="{9D5FA9F7-B692-0AD1-07C2-02916132F4D0}"/>
              </a:ext>
            </a:extLst>
          </p:cNvPr>
          <p:cNvGrpSpPr/>
          <p:nvPr/>
        </p:nvGrpSpPr>
        <p:grpSpPr>
          <a:xfrm>
            <a:off x="541276" y="4632572"/>
            <a:ext cx="9386392" cy="969755"/>
            <a:chOff x="541276" y="4644147"/>
            <a:chExt cx="9386392" cy="969755"/>
          </a:xfrm>
        </p:grpSpPr>
        <p:sp>
          <p:nvSpPr>
            <p:cNvPr id="11" name="TextBox 10">
              <a:extLst>
                <a:ext uri="{FF2B5EF4-FFF2-40B4-BE49-F238E27FC236}">
                  <a16:creationId xmlns:a16="http://schemas.microsoft.com/office/drawing/2014/main" id="{15EFD0DD-F34B-E2DC-5708-93599CD5E600}"/>
                </a:ext>
              </a:extLst>
            </p:cNvPr>
            <p:cNvSpPr txBox="1"/>
            <p:nvPr/>
          </p:nvSpPr>
          <p:spPr>
            <a:xfrm>
              <a:off x="1391362" y="4874267"/>
              <a:ext cx="8536306" cy="646331"/>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No, because we don’t have a chair for them to sit on, and they have to walk around the cafeteria.</a:t>
              </a:r>
            </a:p>
          </p:txBody>
        </p:sp>
        <p:pic>
          <p:nvPicPr>
            <p:cNvPr id="12" name="Picture 11">
              <a:extLst>
                <a:ext uri="{FF2B5EF4-FFF2-40B4-BE49-F238E27FC236}">
                  <a16:creationId xmlns:a16="http://schemas.microsoft.com/office/drawing/2014/main" id="{1531685F-EA11-B4F0-D309-25DC2D638331}"/>
                </a:ext>
              </a:extLst>
            </p:cNvPr>
            <p:cNvPicPr>
              <a:picLocks noChangeAspect="1"/>
            </p:cNvPicPr>
            <p:nvPr/>
          </p:nvPicPr>
          <p:blipFill>
            <a:blip r:embed="rId3"/>
            <a:srcRect l="49870" r="6445"/>
            <a:stretch/>
          </p:blipFill>
          <p:spPr>
            <a:xfrm>
              <a:off x="541276" y="4644147"/>
              <a:ext cx="706056" cy="969755"/>
            </a:xfrm>
            <a:prstGeom prst="rect">
              <a:avLst/>
            </a:prstGeom>
          </p:spPr>
        </p:pic>
      </p:grpSp>
      <p:grpSp>
        <p:nvGrpSpPr>
          <p:cNvPr id="14" name="Group 13">
            <a:extLst>
              <a:ext uri="{FF2B5EF4-FFF2-40B4-BE49-F238E27FC236}">
                <a16:creationId xmlns:a16="http://schemas.microsoft.com/office/drawing/2014/main" id="{499EFCB4-CE99-A188-CC1B-C9BE98B890FF}"/>
              </a:ext>
            </a:extLst>
          </p:cNvPr>
          <p:cNvGrpSpPr/>
          <p:nvPr/>
        </p:nvGrpSpPr>
        <p:grpSpPr>
          <a:xfrm>
            <a:off x="541276" y="2695914"/>
            <a:ext cx="9386393" cy="1376383"/>
            <a:chOff x="541276" y="2695914"/>
            <a:chExt cx="9386393" cy="1376383"/>
          </a:xfrm>
        </p:grpSpPr>
        <p:sp>
          <p:nvSpPr>
            <p:cNvPr id="7" name="TextBox 6">
              <a:extLst>
                <a:ext uri="{FF2B5EF4-FFF2-40B4-BE49-F238E27FC236}">
                  <a16:creationId xmlns:a16="http://schemas.microsoft.com/office/drawing/2014/main" id="{9C3ED215-BE43-B9E6-903A-D17DDF4336CA}"/>
                </a:ext>
              </a:extLst>
            </p:cNvPr>
            <p:cNvSpPr txBox="1"/>
            <p:nvPr/>
          </p:nvSpPr>
          <p:spPr>
            <a:xfrm>
              <a:off x="1391363" y="2871968"/>
              <a:ext cx="8536306" cy="1200329"/>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Yes, because the employee takes a break every 2 hours, and normally only works in the freezer maybe just to pull items out, less than five minutes, or put a delivery away. Thus, temporarily, freezer work may not be required.</a:t>
              </a:r>
            </a:p>
          </p:txBody>
        </p:sp>
        <p:pic>
          <p:nvPicPr>
            <p:cNvPr id="13" name="Picture 12">
              <a:extLst>
                <a:ext uri="{FF2B5EF4-FFF2-40B4-BE49-F238E27FC236}">
                  <a16:creationId xmlns:a16="http://schemas.microsoft.com/office/drawing/2014/main" id="{CB7D919F-1833-56C5-4B79-A2CB95728E88}"/>
                </a:ext>
              </a:extLst>
            </p:cNvPr>
            <p:cNvPicPr>
              <a:picLocks noChangeAspect="1"/>
            </p:cNvPicPr>
            <p:nvPr/>
          </p:nvPicPr>
          <p:blipFill>
            <a:blip r:embed="rId4"/>
            <a:srcRect l="6188" r="50109"/>
            <a:stretch/>
          </p:blipFill>
          <p:spPr>
            <a:xfrm>
              <a:off x="541276" y="2695914"/>
              <a:ext cx="706056" cy="969348"/>
            </a:xfrm>
            <a:prstGeom prst="rect">
              <a:avLst/>
            </a:prstGeom>
          </p:spPr>
        </p:pic>
      </p:grpSp>
    </p:spTree>
    <p:extLst>
      <p:ext uri="{BB962C8B-B14F-4D97-AF65-F5344CB8AC3E}">
        <p14:creationId xmlns:p14="http://schemas.microsoft.com/office/powerpoint/2010/main" val="29490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000" fill="hold"/>
                                        <p:tgtEl>
                                          <p:spTgt spid="14"/>
                                        </p:tgtEl>
                                        <p:attrNameLst>
                                          <p:attrName>ppt_x</p:attrName>
                                        </p:attrNameLst>
                                      </p:cBhvr>
                                      <p:tavLst>
                                        <p:tav tm="0">
                                          <p:val>
                                            <p:strVal val="1+#ppt_w/2"/>
                                          </p:val>
                                        </p:tav>
                                        <p:tav tm="100000">
                                          <p:val>
                                            <p:strVal val="#ppt_x"/>
                                          </p:val>
                                        </p:tav>
                                      </p:tavLst>
                                    </p:anim>
                                    <p:anim calcmode="lin" valueType="num">
                                      <p:cBhvr additive="base">
                                        <p:cTn id="8" dur="2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2000" fill="hold"/>
                                        <p:tgtEl>
                                          <p:spTgt spid="15"/>
                                        </p:tgtEl>
                                        <p:attrNameLst>
                                          <p:attrName>ppt_x</p:attrName>
                                        </p:attrNameLst>
                                      </p:cBhvr>
                                      <p:tavLst>
                                        <p:tav tm="0">
                                          <p:val>
                                            <p:strVal val="1+#ppt_w/2"/>
                                          </p:val>
                                        </p:tav>
                                        <p:tav tm="100000">
                                          <p:val>
                                            <p:strVal val="#ppt_x"/>
                                          </p:val>
                                        </p:tav>
                                      </p:tavLst>
                                    </p:anim>
                                    <p:anim calcmode="lin" valueType="num">
                                      <p:cBhvr additive="base">
                                        <p:cTn id="14"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A4663-A5A4-88B5-C249-4814DC195BCA}"/>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3263CD94-7B2D-DBCC-26DE-0BC2139C1641}"/>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C09CDBF8-4A26-2F52-0605-F69A19F79FFB}"/>
              </a:ext>
            </a:extLst>
          </p:cNvPr>
          <p:cNvSpPr txBox="1"/>
          <p:nvPr/>
        </p:nvSpPr>
        <p:spPr>
          <a:xfrm>
            <a:off x="466042" y="11573"/>
            <a:ext cx="9731253" cy="830997"/>
          </a:xfrm>
          <a:prstGeom prst="rect">
            <a:avLst/>
          </a:prstGeom>
          <a:noFill/>
        </p:spPr>
        <p:txBody>
          <a:bodyPr wrap="square" rtlCol="0">
            <a:spAutoFit/>
          </a:bodyPr>
          <a:lstStyle/>
          <a:p>
            <a:r>
              <a:rPr lang="en-US" sz="4800" b="1" dirty="0">
                <a:latin typeface="Arial Black" panose="020B0A04020102020204" pitchFamily="34" charset="0"/>
              </a:rPr>
              <a:t>Letter to Physician </a:t>
            </a:r>
          </a:p>
        </p:txBody>
      </p:sp>
      <p:pic>
        <p:nvPicPr>
          <p:cNvPr id="7" name="Picture 6">
            <a:extLst>
              <a:ext uri="{FF2B5EF4-FFF2-40B4-BE49-F238E27FC236}">
                <a16:creationId xmlns:a16="http://schemas.microsoft.com/office/drawing/2014/main" id="{94A54CF0-9A0A-A087-DABD-1243E6458CE4}"/>
              </a:ext>
            </a:extLst>
          </p:cNvPr>
          <p:cNvPicPr>
            <a:picLocks noChangeAspect="1"/>
          </p:cNvPicPr>
          <p:nvPr/>
        </p:nvPicPr>
        <p:blipFill>
          <a:blip r:embed="rId2"/>
          <a:srcRect t="1060" b="-1"/>
          <a:stretch/>
        </p:blipFill>
        <p:spPr>
          <a:xfrm>
            <a:off x="2770541" y="1643607"/>
            <a:ext cx="4593518" cy="5906482"/>
          </a:xfrm>
          <a:prstGeom prst="rect">
            <a:avLst/>
          </a:prstGeom>
          <a:ln>
            <a:solidFill>
              <a:schemeClr val="tx1"/>
            </a:solidFill>
          </a:ln>
        </p:spPr>
      </p:pic>
    </p:spTree>
    <p:extLst>
      <p:ext uri="{BB962C8B-B14F-4D97-AF65-F5344CB8AC3E}">
        <p14:creationId xmlns:p14="http://schemas.microsoft.com/office/powerpoint/2010/main" val="400729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9CA0-11BC-631F-1588-8803DE9C5229}"/>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83F7271B-9E91-12D6-E04C-D36845DC017B}"/>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6CECCDE2-3E05-51AA-F578-4C6DCE2C2B12}"/>
              </a:ext>
            </a:extLst>
          </p:cNvPr>
          <p:cNvSpPr txBox="1"/>
          <p:nvPr/>
        </p:nvSpPr>
        <p:spPr>
          <a:xfrm>
            <a:off x="466042" y="11573"/>
            <a:ext cx="9731253" cy="830997"/>
          </a:xfrm>
          <a:prstGeom prst="rect">
            <a:avLst/>
          </a:prstGeom>
          <a:noFill/>
        </p:spPr>
        <p:txBody>
          <a:bodyPr wrap="square" rtlCol="0">
            <a:spAutoFit/>
          </a:bodyPr>
          <a:lstStyle/>
          <a:p>
            <a:r>
              <a:rPr lang="en-US" sz="4800" b="1" dirty="0">
                <a:latin typeface="Arial Black" panose="020B0A04020102020204" pitchFamily="34" charset="0"/>
              </a:rPr>
              <a:t>Work Ability Form </a:t>
            </a:r>
          </a:p>
        </p:txBody>
      </p:sp>
      <p:pic>
        <p:nvPicPr>
          <p:cNvPr id="4" name="Picture 3">
            <a:extLst>
              <a:ext uri="{FF2B5EF4-FFF2-40B4-BE49-F238E27FC236}">
                <a16:creationId xmlns:a16="http://schemas.microsoft.com/office/drawing/2014/main" id="{403F7BE7-C952-C62E-388E-FF63DB7917E5}"/>
              </a:ext>
            </a:extLst>
          </p:cNvPr>
          <p:cNvPicPr>
            <a:picLocks noChangeAspect="1"/>
          </p:cNvPicPr>
          <p:nvPr/>
        </p:nvPicPr>
        <p:blipFill>
          <a:blip r:embed="rId2"/>
          <a:stretch>
            <a:fillRect/>
          </a:stretch>
        </p:blipFill>
        <p:spPr>
          <a:xfrm>
            <a:off x="2750710" y="1539435"/>
            <a:ext cx="4615811" cy="6010649"/>
          </a:xfrm>
          <a:prstGeom prst="rect">
            <a:avLst/>
          </a:prstGeom>
          <a:ln>
            <a:solidFill>
              <a:schemeClr val="tx1"/>
            </a:solidFill>
          </a:ln>
        </p:spPr>
      </p:pic>
    </p:spTree>
    <p:extLst>
      <p:ext uri="{BB962C8B-B14F-4D97-AF65-F5344CB8AC3E}">
        <p14:creationId xmlns:p14="http://schemas.microsoft.com/office/powerpoint/2010/main" val="25824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11BD1-645B-E17D-26F4-80E2B8FF2D03}"/>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2AF957B7-D64E-E1B3-E09B-373773535018}"/>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559FA27E-D95F-80F6-6838-174C3EEAB8C6}"/>
              </a:ext>
            </a:extLst>
          </p:cNvPr>
          <p:cNvSpPr txBox="1"/>
          <p:nvPr/>
        </p:nvSpPr>
        <p:spPr>
          <a:xfrm>
            <a:off x="466043" y="11573"/>
            <a:ext cx="9812276" cy="1323439"/>
          </a:xfrm>
          <a:prstGeom prst="rect">
            <a:avLst/>
          </a:prstGeom>
          <a:noFill/>
        </p:spPr>
        <p:txBody>
          <a:bodyPr wrap="square" rtlCol="0">
            <a:spAutoFit/>
          </a:bodyPr>
          <a:lstStyle/>
          <a:p>
            <a:r>
              <a:rPr lang="en-US" sz="4800" b="1" dirty="0">
                <a:latin typeface="Arial Black" panose="020B0A04020102020204" pitchFamily="34" charset="0"/>
              </a:rPr>
              <a:t>Return to Work Clearances:</a:t>
            </a:r>
          </a:p>
          <a:p>
            <a:r>
              <a:rPr lang="en-US" sz="3200" b="1" dirty="0">
                <a:latin typeface="Arial Black" panose="020B0A04020102020204" pitchFamily="34" charset="0"/>
              </a:rPr>
              <a:t>Fitness for Duty &amp; Health </a:t>
            </a:r>
          </a:p>
        </p:txBody>
      </p:sp>
      <p:pic>
        <p:nvPicPr>
          <p:cNvPr id="8" name="Picture 7">
            <a:extLst>
              <a:ext uri="{FF2B5EF4-FFF2-40B4-BE49-F238E27FC236}">
                <a16:creationId xmlns:a16="http://schemas.microsoft.com/office/drawing/2014/main" id="{3FF8D039-CAB6-D143-193D-1C748D4520D2}"/>
              </a:ext>
            </a:extLst>
          </p:cNvPr>
          <p:cNvPicPr>
            <a:picLocks noChangeAspect="1"/>
          </p:cNvPicPr>
          <p:nvPr/>
        </p:nvPicPr>
        <p:blipFill>
          <a:blip r:embed="rId2"/>
          <a:stretch>
            <a:fillRect/>
          </a:stretch>
        </p:blipFill>
        <p:spPr>
          <a:xfrm>
            <a:off x="130732" y="2033899"/>
            <a:ext cx="335309" cy="512108"/>
          </a:xfrm>
          <a:prstGeom prst="rect">
            <a:avLst/>
          </a:prstGeom>
        </p:spPr>
      </p:pic>
      <p:sp>
        <p:nvSpPr>
          <p:cNvPr id="9" name="TextBox 8">
            <a:extLst>
              <a:ext uri="{FF2B5EF4-FFF2-40B4-BE49-F238E27FC236}">
                <a16:creationId xmlns:a16="http://schemas.microsoft.com/office/drawing/2014/main" id="{4146E829-09E8-1C7A-EBFC-55BF6AE76A0C}"/>
              </a:ext>
            </a:extLst>
          </p:cNvPr>
          <p:cNvSpPr txBox="1"/>
          <p:nvPr/>
        </p:nvSpPr>
        <p:spPr>
          <a:xfrm>
            <a:off x="546411" y="2090952"/>
            <a:ext cx="9381257" cy="707886"/>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Fitness for Duty Definition</a:t>
            </a:r>
            <a:r>
              <a:rPr lang="en-US" sz="2000" dirty="0">
                <a:latin typeface="Poppins" panose="00000500000000000000" pitchFamily="2" charset="0"/>
                <a:cs typeface="Poppins" panose="00000500000000000000" pitchFamily="2" charset="0"/>
              </a:rPr>
              <a:t>: When an employee is unable to perform assigned tasks, and the employer deems it’s a health and safety issue.</a:t>
            </a:r>
            <a:endParaRPr lang="en-US" dirty="0">
              <a:latin typeface="Poppins" panose="00000500000000000000" pitchFamily="2" charset="0"/>
              <a:cs typeface="Poppins" panose="00000500000000000000" pitchFamily="2" charset="0"/>
            </a:endParaRPr>
          </a:p>
        </p:txBody>
      </p:sp>
      <p:pic>
        <p:nvPicPr>
          <p:cNvPr id="2" name="Picture 1">
            <a:extLst>
              <a:ext uri="{FF2B5EF4-FFF2-40B4-BE49-F238E27FC236}">
                <a16:creationId xmlns:a16="http://schemas.microsoft.com/office/drawing/2014/main" id="{5BE402BD-3002-8098-DA61-933752668046}"/>
              </a:ext>
            </a:extLst>
          </p:cNvPr>
          <p:cNvPicPr>
            <a:picLocks noChangeAspect="1"/>
          </p:cNvPicPr>
          <p:nvPr/>
        </p:nvPicPr>
        <p:blipFill>
          <a:blip r:embed="rId2"/>
          <a:stretch>
            <a:fillRect/>
          </a:stretch>
        </p:blipFill>
        <p:spPr>
          <a:xfrm>
            <a:off x="130732" y="3049838"/>
            <a:ext cx="335309" cy="512108"/>
          </a:xfrm>
          <a:prstGeom prst="rect">
            <a:avLst/>
          </a:prstGeom>
        </p:spPr>
      </p:pic>
      <p:sp>
        <p:nvSpPr>
          <p:cNvPr id="10" name="TextBox 9">
            <a:extLst>
              <a:ext uri="{FF2B5EF4-FFF2-40B4-BE49-F238E27FC236}">
                <a16:creationId xmlns:a16="http://schemas.microsoft.com/office/drawing/2014/main" id="{0A891F28-A255-3B44-5183-3579E25C415D}"/>
              </a:ext>
            </a:extLst>
          </p:cNvPr>
          <p:cNvSpPr txBox="1"/>
          <p:nvPr/>
        </p:nvSpPr>
        <p:spPr>
          <a:xfrm>
            <a:off x="546411" y="3106891"/>
            <a:ext cx="9381257" cy="2092881"/>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Fitness for Duty Issues (Examples)</a:t>
            </a:r>
            <a:r>
              <a:rPr lang="en-US" sz="2000" dirty="0">
                <a:latin typeface="Poppins" panose="00000500000000000000" pitchFamily="2" charset="0"/>
                <a:cs typeface="Poppins" panose="00000500000000000000" pitchFamily="2" charset="0"/>
              </a:rPr>
              <a: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Physical State – employee unable to grasp verbal commands, appears under the influence, or states he/she cannot perform job functions.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Emotional State – employee yelling, punching themselves, hitting head on counter, </a:t>
            </a:r>
            <a:r>
              <a:rPr lang="en-US" dirty="0" err="1">
                <a:latin typeface="Poppins" panose="00000500000000000000" pitchFamily="2" charset="0"/>
                <a:cs typeface="Poppins" panose="00000500000000000000" pitchFamily="2" charset="0"/>
              </a:rPr>
              <a:t>ect</a:t>
            </a:r>
            <a:r>
              <a:rPr lang="en-US" dirty="0">
                <a:latin typeface="Poppins" panose="00000500000000000000" pitchFamily="2" charset="0"/>
                <a:cs typeface="Poppins" panose="00000500000000000000" pitchFamily="2" charset="0"/>
              </a:rPr>
              <a: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Personal Hygiene – employee urinating/defecating on self, offensive odor, fails to bathe, </a:t>
            </a:r>
            <a:r>
              <a:rPr lang="en-US" dirty="0" err="1">
                <a:latin typeface="Poppins" panose="00000500000000000000" pitchFamily="2" charset="0"/>
                <a:cs typeface="Poppins" panose="00000500000000000000" pitchFamily="2" charset="0"/>
              </a:rPr>
              <a:t>ect</a:t>
            </a:r>
            <a:r>
              <a:rPr lang="en-US" dirty="0">
                <a:latin typeface="Poppins" panose="00000500000000000000" pitchFamily="2" charset="0"/>
                <a:cs typeface="Poppins" panose="00000500000000000000" pitchFamily="2" charset="0"/>
              </a:rPr>
              <a:t>.</a:t>
            </a:r>
            <a:r>
              <a:rPr lang="en-US" sz="2000" dirty="0">
                <a:latin typeface="Poppins" panose="00000500000000000000" pitchFamily="2" charset="0"/>
                <a:cs typeface="Poppins" panose="00000500000000000000" pitchFamily="2" charset="0"/>
              </a:rPr>
              <a:t> </a:t>
            </a:r>
            <a:endParaRPr lang="en-US"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98572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EBE0E-F2DE-FF80-9FDE-A9F3DD1D82C3}"/>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4A4A8316-CD56-4923-49BB-4C9F5E7D135F}"/>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5143CAC9-01A6-DA85-4D0F-4CCEA6728ADB}"/>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Fitness for Duty </a:t>
            </a:r>
          </a:p>
          <a:p>
            <a:r>
              <a:rPr lang="en-US" sz="4800" b="1" dirty="0">
                <a:latin typeface="Arial Black" panose="020B0A04020102020204" pitchFamily="34" charset="0"/>
              </a:rPr>
              <a:t>Process </a:t>
            </a:r>
          </a:p>
        </p:txBody>
      </p:sp>
      <p:pic>
        <p:nvPicPr>
          <p:cNvPr id="8" name="Picture 7">
            <a:extLst>
              <a:ext uri="{FF2B5EF4-FFF2-40B4-BE49-F238E27FC236}">
                <a16:creationId xmlns:a16="http://schemas.microsoft.com/office/drawing/2014/main" id="{DE3B192E-8D73-B863-3786-BC21138D84A3}"/>
              </a:ext>
            </a:extLst>
          </p:cNvPr>
          <p:cNvPicPr>
            <a:picLocks noChangeAspect="1"/>
          </p:cNvPicPr>
          <p:nvPr/>
        </p:nvPicPr>
        <p:blipFill>
          <a:blip r:embed="rId2"/>
          <a:stretch>
            <a:fillRect/>
          </a:stretch>
        </p:blipFill>
        <p:spPr>
          <a:xfrm>
            <a:off x="130732" y="1744539"/>
            <a:ext cx="335309" cy="512108"/>
          </a:xfrm>
          <a:prstGeom prst="rect">
            <a:avLst/>
          </a:prstGeom>
        </p:spPr>
      </p:pic>
      <p:sp>
        <p:nvSpPr>
          <p:cNvPr id="9" name="TextBox 8">
            <a:extLst>
              <a:ext uri="{FF2B5EF4-FFF2-40B4-BE49-F238E27FC236}">
                <a16:creationId xmlns:a16="http://schemas.microsoft.com/office/drawing/2014/main" id="{1DCC666D-E500-67C7-2C49-13FEA80284BB}"/>
              </a:ext>
            </a:extLst>
          </p:cNvPr>
          <p:cNvSpPr txBox="1"/>
          <p:nvPr/>
        </p:nvSpPr>
        <p:spPr>
          <a:xfrm>
            <a:off x="546411" y="1801592"/>
            <a:ext cx="9381257" cy="4278094"/>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Involves</a:t>
            </a:r>
            <a:r>
              <a:rPr lang="en-US" sz="2000" dirty="0">
                <a:latin typeface="Poppins" panose="00000500000000000000" pitchFamily="2" charset="0"/>
                <a:cs typeface="Poppins" panose="00000500000000000000" pitchFamily="2" charset="0"/>
              </a:rPr>
              <a:t>: </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employee possibly being removed from the worksite.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You must first contact Food Services Division HR Rep. They will send letter stating the employee is being placed off due to his/her health/safety or hygiene.</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Employee is given a specific amount of time to obtain a doctor’s note for time off work and return to work.</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employee may be required to sign a release to give medical information to the District’s Doctor or Medical Clinic.</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HR Representative will assist you through the process.</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The doctor must complete the “Doctor’s Work Ability Form”.</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When necessary, the employee must complete the release of information form to be disclosed to Dr. Malhotra.</a:t>
            </a:r>
          </a:p>
          <a:p>
            <a:pPr marL="742950" lvl="1" indent="-285750">
              <a:buFont typeface="Wingdings" panose="05000000000000000000" pitchFamily="2" charset="2"/>
              <a:buChar char="ü"/>
            </a:pPr>
            <a:r>
              <a:rPr lang="en-US" dirty="0">
                <a:latin typeface="Poppins" panose="00000500000000000000" pitchFamily="2" charset="0"/>
                <a:cs typeface="Poppins" panose="00000500000000000000" pitchFamily="2" charset="0"/>
              </a:rPr>
              <a:t>Once the employee is released to work, he/she may be required to see Dr. Malhotra before returning to work.</a:t>
            </a:r>
          </a:p>
        </p:txBody>
      </p:sp>
      <p:pic>
        <p:nvPicPr>
          <p:cNvPr id="4" name="Picture 3">
            <a:extLst>
              <a:ext uri="{FF2B5EF4-FFF2-40B4-BE49-F238E27FC236}">
                <a16:creationId xmlns:a16="http://schemas.microsoft.com/office/drawing/2014/main" id="{CB702906-C665-86E1-CED0-404AEF453CD4}"/>
              </a:ext>
            </a:extLst>
          </p:cNvPr>
          <p:cNvPicPr>
            <a:picLocks noChangeAspect="1"/>
          </p:cNvPicPr>
          <p:nvPr/>
        </p:nvPicPr>
        <p:blipFill>
          <a:blip r:embed="rId3"/>
          <a:stretch>
            <a:fillRect/>
          </a:stretch>
        </p:blipFill>
        <p:spPr>
          <a:xfrm>
            <a:off x="7370799" y="6351595"/>
            <a:ext cx="1249763" cy="1246661"/>
          </a:xfrm>
          <a:prstGeom prst="rect">
            <a:avLst/>
          </a:prstGeom>
        </p:spPr>
      </p:pic>
    </p:spTree>
    <p:extLst>
      <p:ext uri="{BB962C8B-B14F-4D97-AF65-F5344CB8AC3E}">
        <p14:creationId xmlns:p14="http://schemas.microsoft.com/office/powerpoint/2010/main" val="165803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FE3C7-0176-E7A8-B10A-E2E163423A5B}"/>
            </a:ext>
          </a:extLst>
        </p:cNvPr>
        <p:cNvGrpSpPr/>
        <p:nvPr/>
      </p:nvGrpSpPr>
      <p:grpSpPr>
        <a:xfrm>
          <a:off x="0" y="0"/>
          <a:ext cx="0" cy="0"/>
          <a:chOff x="0" y="0"/>
          <a:chExt cx="0" cy="0"/>
        </a:xfrm>
      </p:grpSpPr>
      <p:sp>
        <p:nvSpPr>
          <p:cNvPr id="146" name="Wave 145">
            <a:extLst>
              <a:ext uri="{FF2B5EF4-FFF2-40B4-BE49-F238E27FC236}">
                <a16:creationId xmlns:a16="http://schemas.microsoft.com/office/drawing/2014/main" id="{C3513958-B65C-300A-4A15-59CEEC54A224}"/>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22" name="Wave 21">
            <a:extLst>
              <a:ext uri="{FF2B5EF4-FFF2-40B4-BE49-F238E27FC236}">
                <a16:creationId xmlns:a16="http://schemas.microsoft.com/office/drawing/2014/main" id="{DAA8086B-1B58-119A-B8A8-8E9D7D1ADF31}"/>
              </a:ext>
            </a:extLst>
          </p:cNvPr>
          <p:cNvSpPr/>
          <p:nvPr/>
        </p:nvSpPr>
        <p:spPr>
          <a:xfrm>
            <a:off x="0" y="-469756"/>
            <a:ext cx="10074478" cy="2351647"/>
          </a:xfrm>
          <a:prstGeom prst="wave">
            <a:avLst>
              <a:gd name="adj1" fmla="val 20000"/>
              <a:gd name="adj2" fmla="val 0"/>
            </a:avLst>
          </a:prstGeom>
          <a:gradFill>
            <a:gsLst>
              <a:gs pos="86000">
                <a:schemeClr val="tx2">
                  <a:lumMod val="75000"/>
                  <a:lumOff val="25000"/>
                </a:schemeClr>
              </a:gs>
              <a:gs pos="60000">
                <a:schemeClr val="tx2">
                  <a:lumMod val="50000"/>
                  <a:lumOff val="50000"/>
                </a:schemeClr>
              </a:gs>
              <a:gs pos="39000">
                <a:schemeClr val="accent1">
                  <a:lumMod val="45000"/>
                  <a:lumOff val="55000"/>
                </a:schemeClr>
              </a:gs>
              <a:gs pos="15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ECE16A4A-7FF2-2E36-799E-6427D1B42C19}"/>
              </a:ext>
            </a:extLst>
          </p:cNvPr>
          <p:cNvSpPr txBox="1"/>
          <p:nvPr/>
        </p:nvSpPr>
        <p:spPr>
          <a:xfrm>
            <a:off x="466043" y="11573"/>
            <a:ext cx="9132421" cy="830997"/>
          </a:xfrm>
          <a:prstGeom prst="rect">
            <a:avLst/>
          </a:prstGeom>
          <a:noFill/>
        </p:spPr>
        <p:txBody>
          <a:bodyPr wrap="square" rtlCol="0">
            <a:spAutoFit/>
          </a:bodyPr>
          <a:lstStyle/>
          <a:p>
            <a:r>
              <a:rPr lang="en-US" sz="4800" b="1" dirty="0">
                <a:latin typeface="Arial Black" panose="020B0A04020102020204" pitchFamily="34" charset="0"/>
              </a:rPr>
              <a:t>Conclusion</a:t>
            </a:r>
          </a:p>
        </p:txBody>
      </p:sp>
      <p:sp>
        <p:nvSpPr>
          <p:cNvPr id="4" name="TextBox 3">
            <a:extLst>
              <a:ext uri="{FF2B5EF4-FFF2-40B4-BE49-F238E27FC236}">
                <a16:creationId xmlns:a16="http://schemas.microsoft.com/office/drawing/2014/main" id="{4383BB88-C24C-B4AD-2CEF-7464F9F31DDD}"/>
              </a:ext>
            </a:extLst>
          </p:cNvPr>
          <p:cNvSpPr txBox="1"/>
          <p:nvPr/>
        </p:nvSpPr>
        <p:spPr>
          <a:xfrm>
            <a:off x="466043" y="1877109"/>
            <a:ext cx="6888424" cy="1785104"/>
          </a:xfrm>
          <a:prstGeom prst="rect">
            <a:avLst/>
          </a:prstGeom>
          <a:noFill/>
        </p:spPr>
        <p:txBody>
          <a:bodyPr wrap="none" rtlCol="0">
            <a:spAutoFit/>
          </a:bodyPr>
          <a:lstStyle/>
          <a:p>
            <a:r>
              <a:rPr lang="en-US" sz="2000" b="1" dirty="0">
                <a:latin typeface="Poppins" panose="00000500000000000000" pitchFamily="2" charset="0"/>
                <a:cs typeface="Poppins" panose="00000500000000000000" pitchFamily="2" charset="0"/>
              </a:rPr>
              <a:t>You should know the following</a:t>
            </a:r>
            <a:r>
              <a:rPr lang="en-US" sz="2000" dirty="0">
                <a:latin typeface="Poppins" panose="00000500000000000000" pitchFamily="2" charset="0"/>
                <a:cs typeface="Poppins" panose="00000500000000000000" pitchFamily="2" charset="0"/>
              </a:rPr>
              <a:t>:</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The Health Clearance Process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The Reasonable Accommodation Process</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Procedures for Staying at Work with Modified Duties</a:t>
            </a:r>
          </a:p>
          <a:p>
            <a:pPr marL="1257300" lvl="2" indent="-342900">
              <a:buFont typeface="Wingdings" panose="05000000000000000000" pitchFamily="2" charset="2"/>
              <a:buChar char="§"/>
            </a:pPr>
            <a:r>
              <a:rPr lang="en-US" dirty="0">
                <a:latin typeface="Poppins" panose="00000500000000000000" pitchFamily="2" charset="0"/>
                <a:cs typeface="Poppins" panose="00000500000000000000" pitchFamily="2" charset="0"/>
              </a:rPr>
              <a:t>Transitional Assignment Plan</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Fitness for Duty</a:t>
            </a:r>
          </a:p>
        </p:txBody>
      </p:sp>
      <p:pic>
        <p:nvPicPr>
          <p:cNvPr id="6" name="Picture 5">
            <a:extLst>
              <a:ext uri="{FF2B5EF4-FFF2-40B4-BE49-F238E27FC236}">
                <a16:creationId xmlns:a16="http://schemas.microsoft.com/office/drawing/2014/main" id="{FF337045-3F8B-9B32-1F45-6194F03D577C}"/>
              </a:ext>
            </a:extLst>
          </p:cNvPr>
          <p:cNvPicPr>
            <a:picLocks noChangeAspect="1"/>
          </p:cNvPicPr>
          <p:nvPr/>
        </p:nvPicPr>
        <p:blipFill>
          <a:blip r:embed="rId2"/>
          <a:stretch>
            <a:fillRect/>
          </a:stretch>
        </p:blipFill>
        <p:spPr>
          <a:xfrm>
            <a:off x="6128757" y="4110188"/>
            <a:ext cx="2983856" cy="2983856"/>
          </a:xfrm>
          <a:prstGeom prst="rect">
            <a:avLst/>
          </a:prstGeom>
        </p:spPr>
      </p:pic>
    </p:spTree>
    <p:extLst>
      <p:ext uri="{BB962C8B-B14F-4D97-AF65-F5344CB8AC3E}">
        <p14:creationId xmlns:p14="http://schemas.microsoft.com/office/powerpoint/2010/main" val="32440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Workers Compensation Claim Forms</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2071867"/>
            <a:ext cx="8890575" cy="677108"/>
          </a:xfrm>
          <a:prstGeom prst="rect">
            <a:avLst/>
          </a:prstGeom>
          <a:noFill/>
        </p:spPr>
        <p:txBody>
          <a:bodyPr wrap="none" rtlCol="0">
            <a:spAutoFit/>
          </a:bodyPr>
          <a:lstStyle/>
          <a:p>
            <a:r>
              <a:rPr lang="en-US" sz="2000" dirty="0">
                <a:latin typeface="Poppins" panose="00000500000000000000" pitchFamily="2" charset="0"/>
                <a:cs typeface="Poppins" panose="00000500000000000000" pitchFamily="2" charset="0"/>
              </a:rPr>
              <a:t>DWC1 – Workers’ Compensation Claim Form</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DWC1 form is given to the employee when an injury occurs on the job.</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2007907"/>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pic>
        <p:nvPicPr>
          <p:cNvPr id="5" name="Picture 4">
            <a:extLst>
              <a:ext uri="{FF2B5EF4-FFF2-40B4-BE49-F238E27FC236}">
                <a16:creationId xmlns:a16="http://schemas.microsoft.com/office/drawing/2014/main" id="{05AEEC64-60A7-A0EF-848C-AB7D5B23E1FC}"/>
              </a:ext>
            </a:extLst>
          </p:cNvPr>
          <p:cNvPicPr>
            <a:picLocks noChangeAspect="1"/>
          </p:cNvPicPr>
          <p:nvPr/>
        </p:nvPicPr>
        <p:blipFill>
          <a:blip r:embed="rId5"/>
          <a:stretch>
            <a:fillRect/>
          </a:stretch>
        </p:blipFill>
        <p:spPr>
          <a:xfrm>
            <a:off x="868101" y="2913460"/>
            <a:ext cx="8336625" cy="4652135"/>
          </a:xfrm>
          <a:prstGeom prst="rect">
            <a:avLst/>
          </a:prstGeom>
          <a:ln>
            <a:solidFill>
              <a:schemeClr val="tx1"/>
            </a:solidFill>
          </a:ln>
        </p:spPr>
      </p:pic>
      <p:sp>
        <p:nvSpPr>
          <p:cNvPr id="4" name="TextBox 3">
            <a:extLst>
              <a:ext uri="{FF2B5EF4-FFF2-40B4-BE49-F238E27FC236}">
                <a16:creationId xmlns:a16="http://schemas.microsoft.com/office/drawing/2014/main" id="{36F1FF19-F026-F349-D6DC-607DAFE7E17A}"/>
              </a:ext>
            </a:extLst>
          </p:cNvPr>
          <p:cNvSpPr txBox="1"/>
          <p:nvPr/>
        </p:nvSpPr>
        <p:spPr>
          <a:xfrm>
            <a:off x="1349302" y="4470164"/>
            <a:ext cx="1133644" cy="369332"/>
          </a:xfrm>
          <a:prstGeom prst="rect">
            <a:avLst/>
          </a:prstGeom>
          <a:noFill/>
        </p:spPr>
        <p:txBody>
          <a:bodyPr wrap="none" rtlCol="0">
            <a:spAutoFit/>
          </a:bodyPr>
          <a:lstStyle/>
          <a:p>
            <a:r>
              <a:rPr lang="en-US" dirty="0">
                <a:solidFill>
                  <a:srgbClr val="FF0000"/>
                </a:solidFill>
              </a:rPr>
              <a:t>Sedgwick</a:t>
            </a:r>
          </a:p>
        </p:txBody>
      </p:sp>
      <p:sp>
        <p:nvSpPr>
          <p:cNvPr id="6" name="TextBox 5">
            <a:extLst>
              <a:ext uri="{FF2B5EF4-FFF2-40B4-BE49-F238E27FC236}">
                <a16:creationId xmlns:a16="http://schemas.microsoft.com/office/drawing/2014/main" id="{B19C1DD9-6B63-6A35-D563-9B45E70953F8}"/>
              </a:ext>
            </a:extLst>
          </p:cNvPr>
          <p:cNvSpPr txBox="1"/>
          <p:nvPr/>
        </p:nvSpPr>
        <p:spPr>
          <a:xfrm>
            <a:off x="4427038" y="4694668"/>
            <a:ext cx="1393330" cy="369332"/>
          </a:xfrm>
          <a:prstGeom prst="rect">
            <a:avLst/>
          </a:prstGeom>
          <a:noFill/>
        </p:spPr>
        <p:txBody>
          <a:bodyPr wrap="none" rtlCol="0">
            <a:spAutoFit/>
          </a:bodyPr>
          <a:lstStyle/>
          <a:p>
            <a:r>
              <a:rPr lang="en-US" dirty="0">
                <a:solidFill>
                  <a:srgbClr val="FF0000"/>
                </a:solidFill>
              </a:rPr>
              <a:t>Self-Insured</a:t>
            </a:r>
          </a:p>
        </p:txBody>
      </p:sp>
    </p:spTree>
    <p:extLst>
      <p:ext uri="{BB962C8B-B14F-4D97-AF65-F5344CB8AC3E}">
        <p14:creationId xmlns:p14="http://schemas.microsoft.com/office/powerpoint/2010/main" val="283912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Medical Authorization Form</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1713051"/>
            <a:ext cx="9132421" cy="954107"/>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employee must take this form with them to the Doctor.</a:t>
            </a:r>
          </a:p>
          <a:p>
            <a:pPr marL="800100" lvl="1" indent="-342900">
              <a:buFont typeface="Wingdings" panose="05000000000000000000" pitchFamily="2" charset="2"/>
              <a:buChar char="ü"/>
            </a:pPr>
            <a:r>
              <a:rPr lang="en-US" dirty="0">
                <a:latin typeface="Poppins" panose="00000500000000000000" pitchFamily="2" charset="0"/>
                <a:cs typeface="Poppins" panose="00000500000000000000" pitchFamily="2" charset="0"/>
              </a:rPr>
              <a:t>Keep several copies on hand after the after the employee has selected a doctor from the MPN list.</a:t>
            </a: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pic>
        <p:nvPicPr>
          <p:cNvPr id="6" name="Picture 5">
            <a:extLst>
              <a:ext uri="{FF2B5EF4-FFF2-40B4-BE49-F238E27FC236}">
                <a16:creationId xmlns:a16="http://schemas.microsoft.com/office/drawing/2014/main" id="{43A2EB02-CA78-30AD-DF87-EDDE3673EFC3}"/>
              </a:ext>
            </a:extLst>
          </p:cNvPr>
          <p:cNvPicPr>
            <a:picLocks noChangeAspect="1"/>
          </p:cNvPicPr>
          <p:nvPr/>
        </p:nvPicPr>
        <p:blipFill>
          <a:blip r:embed="rId5"/>
          <a:stretch>
            <a:fillRect/>
          </a:stretch>
        </p:blipFill>
        <p:spPr>
          <a:xfrm>
            <a:off x="2977375" y="2655945"/>
            <a:ext cx="4098253" cy="5345547"/>
          </a:xfrm>
          <a:prstGeom prst="rect">
            <a:avLst/>
          </a:prstGeom>
          <a:ln>
            <a:solidFill>
              <a:schemeClr val="tx1"/>
            </a:solidFill>
          </a:ln>
        </p:spPr>
      </p:pic>
    </p:spTree>
    <p:extLst>
      <p:ext uri="{BB962C8B-B14F-4D97-AF65-F5344CB8AC3E}">
        <p14:creationId xmlns:p14="http://schemas.microsoft.com/office/powerpoint/2010/main" val="197978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pic>
        <p:nvPicPr>
          <p:cNvPr id="7" name="Picture 6">
            <a:extLst>
              <a:ext uri="{FF2B5EF4-FFF2-40B4-BE49-F238E27FC236}">
                <a16:creationId xmlns:a16="http://schemas.microsoft.com/office/drawing/2014/main" id="{4666A2CC-D441-340D-4E37-1C1B05362F59}"/>
              </a:ext>
            </a:extLst>
          </p:cNvPr>
          <p:cNvPicPr>
            <a:picLocks noChangeAspect="1"/>
          </p:cNvPicPr>
          <p:nvPr/>
        </p:nvPicPr>
        <p:blipFill>
          <a:blip r:embed="rId2"/>
          <a:srcRect t="9451" b="21656"/>
          <a:stretch/>
        </p:blipFill>
        <p:spPr>
          <a:xfrm>
            <a:off x="925979" y="238782"/>
            <a:ext cx="8189136" cy="7296337"/>
          </a:xfrm>
          <a:prstGeom prst="rect">
            <a:avLst/>
          </a:prstGeom>
          <a:ln>
            <a:solidFill>
              <a:schemeClr val="tx1"/>
            </a:solidFill>
          </a:ln>
        </p:spPr>
      </p:pic>
    </p:spTree>
    <p:extLst>
      <p:ext uri="{BB962C8B-B14F-4D97-AF65-F5344CB8AC3E}">
        <p14:creationId xmlns:p14="http://schemas.microsoft.com/office/powerpoint/2010/main" val="420661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ave 145">
            <a:extLst>
              <a:ext uri="{FF2B5EF4-FFF2-40B4-BE49-F238E27FC236}">
                <a16:creationId xmlns:a16="http://schemas.microsoft.com/office/drawing/2014/main" id="{1997EFA7-C6A9-4062-3586-4A00E9512E19}"/>
              </a:ext>
            </a:extLst>
          </p:cNvPr>
          <p:cNvSpPr/>
          <p:nvPr/>
        </p:nvSpPr>
        <p:spPr>
          <a:xfrm>
            <a:off x="0" y="6351595"/>
            <a:ext cx="10074478" cy="2351647"/>
          </a:xfrm>
          <a:prstGeom prst="wave">
            <a:avLst>
              <a:gd name="adj1" fmla="val 20000"/>
              <a:gd name="adj2" fmla="val 0"/>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40"/>
          </a:p>
        </p:txBody>
      </p:sp>
      <p:sp>
        <p:nvSpPr>
          <p:cNvPr id="3" name="TextBox 2">
            <a:extLst>
              <a:ext uri="{FF2B5EF4-FFF2-40B4-BE49-F238E27FC236}">
                <a16:creationId xmlns:a16="http://schemas.microsoft.com/office/drawing/2014/main" id="{1BC780C6-C200-89D5-449D-EA2E5B73C34C}"/>
              </a:ext>
            </a:extLst>
          </p:cNvPr>
          <p:cNvSpPr txBox="1"/>
          <p:nvPr/>
        </p:nvSpPr>
        <p:spPr>
          <a:xfrm>
            <a:off x="466043" y="11573"/>
            <a:ext cx="9132421" cy="1569660"/>
          </a:xfrm>
          <a:prstGeom prst="rect">
            <a:avLst/>
          </a:prstGeom>
          <a:noFill/>
        </p:spPr>
        <p:txBody>
          <a:bodyPr wrap="square" rtlCol="0">
            <a:spAutoFit/>
          </a:bodyPr>
          <a:lstStyle/>
          <a:p>
            <a:r>
              <a:rPr lang="en-US" sz="4800" b="1" dirty="0">
                <a:latin typeface="Arial Black" panose="020B0A04020102020204" pitchFamily="34" charset="0"/>
              </a:rPr>
              <a:t>Pre-designation of</a:t>
            </a:r>
          </a:p>
          <a:p>
            <a:r>
              <a:rPr lang="en-US" sz="4800" b="1" dirty="0">
                <a:latin typeface="Arial Black" panose="020B0A04020102020204" pitchFamily="34" charset="0"/>
              </a:rPr>
              <a:t>Physician Form</a:t>
            </a:r>
          </a:p>
        </p:txBody>
      </p:sp>
      <p:sp>
        <p:nvSpPr>
          <p:cNvPr id="2" name="TextBox 1">
            <a:extLst>
              <a:ext uri="{FF2B5EF4-FFF2-40B4-BE49-F238E27FC236}">
                <a16:creationId xmlns:a16="http://schemas.microsoft.com/office/drawing/2014/main" id="{9A1025D8-CE91-0A8A-2B8A-B3AD45BF8D94}"/>
              </a:ext>
            </a:extLst>
          </p:cNvPr>
          <p:cNvSpPr txBox="1"/>
          <p:nvPr/>
        </p:nvSpPr>
        <p:spPr>
          <a:xfrm>
            <a:off x="474561" y="1713051"/>
            <a:ext cx="9132421" cy="677108"/>
          </a:xfrm>
          <a:prstGeom prst="rect">
            <a:avLst/>
          </a:prstGeom>
          <a:noFill/>
        </p:spPr>
        <p:txBody>
          <a:bodyPr wrap="square" rtlCol="0">
            <a:spAutoFit/>
          </a:bodyPr>
          <a:lstStyle/>
          <a:p>
            <a:r>
              <a:rPr lang="en-US" sz="2000" dirty="0">
                <a:latin typeface="Poppins" panose="00000500000000000000" pitchFamily="2" charset="0"/>
                <a:cs typeface="Poppins" panose="00000500000000000000" pitchFamily="2" charset="0"/>
              </a:rPr>
              <a:t>The form stays on file in the managers office.</a:t>
            </a:r>
          </a:p>
          <a:p>
            <a:pPr lvl="1"/>
            <a:endParaRPr lang="en-US" dirty="0">
              <a:latin typeface="Poppins" panose="00000500000000000000" pitchFamily="2" charset="0"/>
              <a:cs typeface="Poppins" panose="00000500000000000000" pitchFamily="2" charset="0"/>
            </a:endParaRPr>
          </a:p>
        </p:txBody>
      </p:sp>
      <p:pic>
        <p:nvPicPr>
          <p:cNvPr id="15" name="Picture 14">
            <a:extLst>
              <a:ext uri="{FF2B5EF4-FFF2-40B4-BE49-F238E27FC236}">
                <a16:creationId xmlns:a16="http://schemas.microsoft.com/office/drawing/2014/main" id="{94D2EA04-DDED-325B-BFC1-E16E388167EC}"/>
              </a:ext>
            </a:extLst>
          </p:cNvPr>
          <p:cNvPicPr>
            <a:picLocks noChangeAspect="1"/>
          </p:cNvPicPr>
          <p:nvPr/>
        </p:nvPicPr>
        <p:blipFill>
          <a:blip r:embed="rId2"/>
          <a:stretch>
            <a:fillRect/>
          </a:stretch>
        </p:blipFill>
        <p:spPr>
          <a:xfrm>
            <a:off x="130732" y="1649090"/>
            <a:ext cx="335309" cy="512108"/>
          </a:xfrm>
          <a:prstGeom prst="rect">
            <a:avLst/>
          </a:prstGeom>
        </p:spPr>
      </p:pic>
      <p:pic>
        <p:nvPicPr>
          <p:cNvPr id="33" name="Graphic 32" descr="Document with solid fill">
            <a:extLst>
              <a:ext uri="{FF2B5EF4-FFF2-40B4-BE49-F238E27FC236}">
                <a16:creationId xmlns:a16="http://schemas.microsoft.com/office/drawing/2014/main" id="{480BC591-8DAA-8E15-33A5-9C6A7778A3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5431" y="-377"/>
            <a:ext cx="1845388" cy="1845388"/>
          </a:xfrm>
          <a:prstGeom prst="rect">
            <a:avLst/>
          </a:prstGeom>
        </p:spPr>
      </p:pic>
      <p:pic>
        <p:nvPicPr>
          <p:cNvPr id="5" name="Picture 4">
            <a:extLst>
              <a:ext uri="{FF2B5EF4-FFF2-40B4-BE49-F238E27FC236}">
                <a16:creationId xmlns:a16="http://schemas.microsoft.com/office/drawing/2014/main" id="{F1EA80ED-31B6-EB60-E6F9-E1F6D6BDB4E3}"/>
              </a:ext>
            </a:extLst>
          </p:cNvPr>
          <p:cNvPicPr>
            <a:picLocks noChangeAspect="1"/>
          </p:cNvPicPr>
          <p:nvPr/>
        </p:nvPicPr>
        <p:blipFill>
          <a:blip r:embed="rId5"/>
          <a:stretch>
            <a:fillRect/>
          </a:stretch>
        </p:blipFill>
        <p:spPr>
          <a:xfrm>
            <a:off x="2854710" y="2282340"/>
            <a:ext cx="4360129" cy="5665300"/>
          </a:xfrm>
          <a:prstGeom prst="rect">
            <a:avLst/>
          </a:prstGeom>
          <a:ln>
            <a:solidFill>
              <a:schemeClr val="tx1"/>
            </a:solidFill>
          </a:ln>
        </p:spPr>
      </p:pic>
    </p:spTree>
    <p:extLst>
      <p:ext uri="{BB962C8B-B14F-4D97-AF65-F5344CB8AC3E}">
        <p14:creationId xmlns:p14="http://schemas.microsoft.com/office/powerpoint/2010/main" val="149774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C61847-B482-4A91-8371-72C6118F175F}"/>
</file>

<file path=customXml/itemProps2.xml><?xml version="1.0" encoding="utf-8"?>
<ds:datastoreItem xmlns:ds="http://schemas.openxmlformats.org/officeDocument/2006/customXml" ds:itemID="{EC91EDDC-3526-4209-9A3B-73C67BAA8D69}"/>
</file>

<file path=customXml/itemProps3.xml><?xml version="1.0" encoding="utf-8"?>
<ds:datastoreItem xmlns:ds="http://schemas.openxmlformats.org/officeDocument/2006/customXml" ds:itemID="{7FB9B1C7-A4FD-46E4-A90E-73EE32BECACE}"/>
</file>

<file path=docProps/app.xml><?xml version="1.0" encoding="utf-8"?>
<Properties xmlns="http://schemas.openxmlformats.org/officeDocument/2006/extended-properties" xmlns:vt="http://schemas.openxmlformats.org/officeDocument/2006/docPropsVTypes">
  <Template>Office Theme</Template>
  <TotalTime>1315</TotalTime>
  <Words>1954</Words>
  <Application>Microsoft Office PowerPoint</Application>
  <PresentationFormat>Custom</PresentationFormat>
  <Paragraphs>206</Paragraphs>
  <Slides>56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Aptos</vt:lpstr>
      <vt:lpstr>Aptos Display</vt:lpstr>
      <vt:lpstr>Arial</vt:lpstr>
      <vt:lpstr>Arial Black</vt:lpstr>
      <vt:lpstr>Calibri</vt:lpstr>
      <vt:lpstr>Poppins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Outhay, James</dc:creator>
  <cp:lastModifiedBy>Outhay, James</cp:lastModifiedBy>
  <cp:revision>49</cp:revision>
  <dcterms:created xsi:type="dcterms:W3CDTF">2024-09-17T20:58:34Z</dcterms:created>
  <dcterms:modified xsi:type="dcterms:W3CDTF">2024-10-09T14:42:58Z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